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
  </p:notesMasterIdLst>
  <p:handoutMasterIdLst>
    <p:handoutMasterId r:id="rId24"/>
  </p:handoutMasterIdLst>
  <p:sldIdLst>
    <p:sldId id="1384" r:id="rId3"/>
    <p:sldId id="1439" r:id="rId5"/>
    <p:sldId id="1440" r:id="rId6"/>
    <p:sldId id="1441" r:id="rId7"/>
    <p:sldId id="1448" r:id="rId8"/>
    <p:sldId id="1449" r:id="rId9"/>
    <p:sldId id="1442" r:id="rId10"/>
    <p:sldId id="1444" r:id="rId11"/>
    <p:sldId id="1450" r:id="rId12"/>
    <p:sldId id="1455" r:id="rId13"/>
    <p:sldId id="1456" r:id="rId14"/>
    <p:sldId id="1445" r:id="rId15"/>
    <p:sldId id="1454" r:id="rId16"/>
    <p:sldId id="1451" r:id="rId17"/>
    <p:sldId id="1453" r:id="rId18"/>
    <p:sldId id="1457" r:id="rId19"/>
    <p:sldId id="1458" r:id="rId20"/>
    <p:sldId id="1459" r:id="rId21"/>
    <p:sldId id="1460" r:id="rId22"/>
    <p:sldId id="1461" r:id="rId23"/>
  </p:sldIdLst>
  <p:sldSz cx="9906000" cy="6858000" type="A4"/>
  <p:notesSz cx="7099300" cy="10234295"/>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D57"/>
    <a:srgbClr val="D81E00"/>
    <a:srgbClr val="FF2600"/>
    <a:srgbClr val="941100"/>
    <a:srgbClr val="0262AA"/>
    <a:srgbClr val="011893"/>
    <a:srgbClr val="135FAD"/>
    <a:srgbClr val="FF9300"/>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81" autoAdjust="0"/>
    <p:restoredTop sz="78626" autoAdjust="0"/>
  </p:normalViewPr>
  <p:slideViewPr>
    <p:cSldViewPr>
      <p:cViewPr varScale="1">
        <p:scale>
          <a:sx n="89" d="100"/>
          <a:sy n="89" d="100"/>
        </p:scale>
        <p:origin x="-1758" y="-90"/>
      </p:cViewPr>
      <p:guideLst>
        <p:guide orient="horz" pos="720"/>
        <p:guide pos="3118"/>
      </p:guideLst>
    </p:cSldViewPr>
  </p:slideViewPr>
  <p:outlineViewPr>
    <p:cViewPr>
      <p:scale>
        <a:sx n="33" d="100"/>
        <a:sy n="33" d="100"/>
      </p:scale>
      <p:origin x="0" y="10064"/>
    </p:cViewPr>
  </p:outlineViewPr>
  <p:notesTextViewPr>
    <p:cViewPr>
      <p:scale>
        <a:sx n="100" d="100"/>
        <a:sy n="100" d="100"/>
      </p:scale>
      <p:origin x="0" y="0"/>
    </p:cViewPr>
  </p:notesTextViewPr>
  <p:sorterViewPr>
    <p:cViewPr>
      <p:scale>
        <a:sx n="200" d="100"/>
        <a:sy n="200" d="100"/>
      </p:scale>
      <p:origin x="0" y="10512"/>
    </p:cViewPr>
  </p:sorterViewPr>
  <p:notesViewPr>
    <p:cSldViewPr snapToGrid="0" snapToObjects="1">
      <p:cViewPr>
        <p:scale>
          <a:sx n="111" d="100"/>
          <a:sy n="111" d="100"/>
        </p:scale>
        <p:origin x="976" y="-1168"/>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76584" cy="510987"/>
          </a:xfrm>
          <a:prstGeom prst="rect">
            <a:avLst/>
          </a:prstGeom>
        </p:spPr>
        <p:txBody>
          <a:bodyPr vert="horz" lIns="94759" tIns="47380" rIns="94759" bIns="47380" rtlCol="0"/>
          <a:lstStyle>
            <a:lvl1pPr algn="l">
              <a:defRPr sz="1200"/>
            </a:lvl1pPr>
          </a:lstStyle>
          <a:p>
            <a:endParaRPr lang="zh-CN" altLang="en-US"/>
          </a:p>
        </p:txBody>
      </p:sp>
      <p:sp>
        <p:nvSpPr>
          <p:cNvPr id="3" name="日期占位符 2"/>
          <p:cNvSpPr>
            <a:spLocks noGrp="1"/>
          </p:cNvSpPr>
          <p:nvPr>
            <p:ph type="dt" sz="quarter" idx="1"/>
          </p:nvPr>
        </p:nvSpPr>
        <p:spPr>
          <a:xfrm>
            <a:off x="4021063" y="2"/>
            <a:ext cx="3076584" cy="510987"/>
          </a:xfrm>
          <a:prstGeom prst="rect">
            <a:avLst/>
          </a:prstGeom>
        </p:spPr>
        <p:txBody>
          <a:bodyPr vert="horz" lIns="94759" tIns="47380" rIns="94759" bIns="47380" rtlCol="0"/>
          <a:lstStyle>
            <a:lvl1pPr algn="r">
              <a:defRPr sz="1200"/>
            </a:lvl1pPr>
          </a:lstStyle>
          <a:p>
            <a:fld id="{B0E53223-BD64-4BED-9BC8-4C388EA24B82}" type="datetimeFigureOut">
              <a:rPr lang="zh-CN" altLang="en-US" smtClean="0"/>
            </a:fld>
            <a:endParaRPr lang="zh-CN" altLang="en-US"/>
          </a:p>
        </p:txBody>
      </p:sp>
      <p:sp>
        <p:nvSpPr>
          <p:cNvPr id="4" name="页脚占位符 3"/>
          <p:cNvSpPr>
            <a:spLocks noGrp="1"/>
          </p:cNvSpPr>
          <p:nvPr>
            <p:ph type="ftr" sz="quarter" idx="2"/>
          </p:nvPr>
        </p:nvSpPr>
        <p:spPr>
          <a:xfrm>
            <a:off x="0" y="9720319"/>
            <a:ext cx="3076584" cy="512640"/>
          </a:xfrm>
          <a:prstGeom prst="rect">
            <a:avLst/>
          </a:prstGeom>
        </p:spPr>
        <p:txBody>
          <a:bodyPr vert="horz" lIns="94759" tIns="47380" rIns="94759" bIns="4738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063" y="9720319"/>
            <a:ext cx="3076584" cy="512640"/>
          </a:xfrm>
          <a:prstGeom prst="rect">
            <a:avLst/>
          </a:prstGeom>
        </p:spPr>
        <p:txBody>
          <a:bodyPr vert="horz" lIns="94759" tIns="47380" rIns="94759" bIns="47380" rtlCol="0" anchor="b"/>
          <a:lstStyle>
            <a:lvl1pPr algn="r">
              <a:defRPr sz="1200"/>
            </a:lvl1pPr>
          </a:lstStyle>
          <a:p>
            <a:fld id="{A223ABF3-F4FC-4520-B5C6-91D6C39D1A4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2"/>
            <a:ext cx="3076584" cy="510987"/>
          </a:xfrm>
          <a:prstGeom prst="rect">
            <a:avLst/>
          </a:prstGeom>
          <a:noFill/>
          <a:ln w="9525">
            <a:noFill/>
            <a:miter lim="800000"/>
          </a:ln>
          <a:effectLst/>
        </p:spPr>
        <p:txBody>
          <a:bodyPr vert="horz" wrap="square" lIns="94759" tIns="47380" rIns="94759" bIns="47380" numCol="1" anchor="t" anchorCtr="0" compatLnSpc="1"/>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4021063" y="2"/>
            <a:ext cx="3076584" cy="510987"/>
          </a:xfrm>
          <a:prstGeom prst="rect">
            <a:avLst/>
          </a:prstGeom>
          <a:noFill/>
          <a:ln w="9525">
            <a:noFill/>
            <a:miter lim="800000"/>
          </a:ln>
          <a:effectLst/>
        </p:spPr>
        <p:txBody>
          <a:bodyPr vert="horz" wrap="square" lIns="94759" tIns="47380" rIns="94759" bIns="47380" numCol="1" anchor="t" anchorCtr="0" compatLnSpc="1"/>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779463" y="766763"/>
            <a:ext cx="5543550" cy="3838575"/>
          </a:xfrm>
          <a:prstGeom prst="rect">
            <a:avLst/>
          </a:prstGeom>
          <a:noFill/>
          <a:ln w="9525">
            <a:solidFill>
              <a:srgbClr val="000000"/>
            </a:solidFill>
            <a:miter lim="800000"/>
          </a:ln>
        </p:spPr>
      </p:sp>
      <p:sp>
        <p:nvSpPr>
          <p:cNvPr id="59397" name="Rectangle 5"/>
          <p:cNvSpPr>
            <a:spLocks noGrp="1" noChangeArrowheads="1"/>
          </p:cNvSpPr>
          <p:nvPr>
            <p:ph type="body" sz="quarter" idx="3"/>
          </p:nvPr>
        </p:nvSpPr>
        <p:spPr bwMode="auto">
          <a:xfrm>
            <a:off x="709600" y="4861814"/>
            <a:ext cx="5680102" cy="4605494"/>
          </a:xfrm>
          <a:prstGeom prst="rect">
            <a:avLst/>
          </a:prstGeom>
          <a:noFill/>
          <a:ln w="9525">
            <a:noFill/>
            <a:miter lim="800000"/>
          </a:ln>
          <a:effectLst/>
        </p:spPr>
        <p:txBody>
          <a:bodyPr vert="horz" wrap="square" lIns="94759" tIns="47380" rIns="94759" bIns="47380" numCol="1" anchor="t" anchorCtr="0" compatLnSpc="1"/>
          <a:lstStyle/>
          <a:p>
            <a:pPr lvl="0"/>
            <a:r>
              <a:rPr lang="en-US" altLang="zh-CN" noProof="0"/>
              <a:t>Click to edit Master text styles</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59398" name="Rectangle 6"/>
          <p:cNvSpPr>
            <a:spLocks noGrp="1" noChangeArrowheads="1"/>
          </p:cNvSpPr>
          <p:nvPr>
            <p:ph type="ftr" sz="quarter" idx="4"/>
          </p:nvPr>
        </p:nvSpPr>
        <p:spPr bwMode="auto">
          <a:xfrm>
            <a:off x="0" y="9720319"/>
            <a:ext cx="3076584" cy="512640"/>
          </a:xfrm>
          <a:prstGeom prst="rect">
            <a:avLst/>
          </a:prstGeom>
          <a:noFill/>
          <a:ln w="9525">
            <a:noFill/>
            <a:miter lim="800000"/>
          </a:ln>
          <a:effectLst/>
        </p:spPr>
        <p:txBody>
          <a:bodyPr vert="horz" wrap="square" lIns="94759" tIns="47380" rIns="94759" bIns="47380" numCol="1" anchor="b" anchorCtr="0" compatLnSpc="1"/>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4021063" y="9720319"/>
            <a:ext cx="3076584" cy="512640"/>
          </a:xfrm>
          <a:prstGeom prst="rect">
            <a:avLst/>
          </a:prstGeom>
          <a:noFill/>
          <a:ln w="9525">
            <a:noFill/>
            <a:miter lim="800000"/>
          </a:ln>
          <a:effectLst/>
        </p:spPr>
        <p:txBody>
          <a:bodyPr vert="horz" wrap="square" lIns="94759" tIns="47380" rIns="94759" bIns="47380" numCol="1" anchor="b" anchorCtr="0" compatLnSpc="1"/>
          <a:lstStyle>
            <a:lvl1pPr algn="r">
              <a:defRPr sz="1200" smtClean="0"/>
            </a:lvl1pPr>
          </a:lstStyle>
          <a:p>
            <a:pPr>
              <a:defRPr/>
            </a:pPr>
            <a:fld id="{A3804948-14D2-43DA-B3DB-CF1972FFF4B7}"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itchFamily="2" charset="-122"/>
                <a:cs typeface="+mn-cs"/>
              </a:rPr>
              <a:t>于是我们提出了</a:t>
            </a:r>
            <a:r>
              <a:rPr lang="en-US" altLang="zh-CN" sz="1200" kern="1200" dirty="0" err="1">
                <a:solidFill>
                  <a:schemeClr val="tx1"/>
                </a:solidFill>
                <a:effectLst/>
                <a:latin typeface="Arial" panose="020B0604020202020204" pitchFamily="34" charset="0"/>
                <a:ea typeface="宋体" pitchFamily="2" charset="-122"/>
                <a:cs typeface="+mn-cs"/>
              </a:rPr>
              <a:t>risenet</a:t>
            </a:r>
            <a:r>
              <a:rPr lang="zh-CN" altLang="en-US" sz="1200" kern="1200" dirty="0">
                <a:solidFill>
                  <a:schemeClr val="tx1"/>
                </a:solidFill>
                <a:effectLst/>
                <a:latin typeface="Arial" panose="020B0604020202020204" pitchFamily="34" charset="0"/>
                <a:ea typeface="宋体" pitchFamily="2" charset="-122"/>
                <a:cs typeface="+mn-cs"/>
              </a:rPr>
              <a:t>，动态的结合社交网络中的用户兴趣以及商品本身的信息进行更好的预测。我们模型主要有三个创新点，第一个是用一个多任务学习的</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框架来从动态传播图中建模用户兴趣；在</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中我们创新了</a:t>
            </a:r>
            <a:r>
              <a:rPr lang="en-US" altLang="zh-CN" sz="1200" kern="1200" dirty="0">
                <a:solidFill>
                  <a:schemeClr val="tx1"/>
                </a:solidFill>
                <a:effectLst/>
                <a:latin typeface="Arial" panose="020B0604020202020204" pitchFamily="34" charset="0"/>
                <a:ea typeface="宋体" pitchFamily="2" charset="-122"/>
                <a:cs typeface="+mn-cs"/>
              </a:rPr>
              <a:t>edge</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weight</a:t>
            </a:r>
            <a:r>
              <a:rPr lang="zh-CN" altLang="en-US" sz="1200" kern="1200" dirty="0">
                <a:solidFill>
                  <a:schemeClr val="tx1"/>
                </a:solidFill>
                <a:effectLst/>
                <a:latin typeface="Arial" panose="020B0604020202020204" pitchFamily="34" charset="0"/>
                <a:ea typeface="宋体" pitchFamily="2" charset="-122"/>
                <a:cs typeface="+mn-cs"/>
              </a:rPr>
              <a:t>的计算方式，摆脱了之前工作中</a:t>
            </a:r>
            <a:r>
              <a:rPr lang="en-US" altLang="zh-CN" sz="1200" kern="1200" dirty="0">
                <a:solidFill>
                  <a:schemeClr val="tx1"/>
                </a:solidFill>
                <a:effectLst/>
                <a:latin typeface="Arial" panose="020B0604020202020204" pitchFamily="34" charset="0"/>
                <a:ea typeface="宋体" pitchFamily="2" charset="-122"/>
                <a:cs typeface="+mn-cs"/>
              </a:rPr>
              <a:t>global</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importance</a:t>
            </a:r>
            <a:r>
              <a:rPr lang="zh-CN" altLang="en-US" sz="1200" kern="1200" dirty="0">
                <a:solidFill>
                  <a:schemeClr val="tx1"/>
                </a:solidFill>
                <a:effectLst/>
                <a:latin typeface="Arial" panose="020B0604020202020204" pitchFamily="34" charset="0"/>
                <a:ea typeface="宋体" pitchFamily="2" charset="-122"/>
                <a:cs typeface="+mn-cs"/>
              </a:rPr>
              <a:t>的问题；同时加入了</a:t>
            </a:r>
            <a:r>
              <a:rPr lang="en-US" altLang="zh-CN" sz="1200" kern="1200" dirty="0" err="1">
                <a:solidFill>
                  <a:schemeClr val="tx1"/>
                </a:solidFill>
                <a:effectLst/>
                <a:latin typeface="Arial" panose="020B0604020202020204" pitchFamily="34" charset="0"/>
                <a:ea typeface="宋体" pitchFamily="2" charset="-122"/>
                <a:cs typeface="+mn-cs"/>
              </a:rPr>
              <a:t>pickgate</a:t>
            </a:r>
            <a:r>
              <a:rPr lang="zh-CN" altLang="en-US" sz="1200" kern="1200" dirty="0">
                <a:solidFill>
                  <a:schemeClr val="tx1"/>
                </a:solidFill>
                <a:effectLst/>
                <a:latin typeface="Arial" panose="020B0604020202020204" pitchFamily="34" charset="0"/>
                <a:ea typeface="宋体" pitchFamily="2" charset="-122"/>
                <a:cs typeface="+mn-cs"/>
              </a:rPr>
              <a:t>来改进了从节点</a:t>
            </a:r>
            <a:r>
              <a:rPr lang="en-US" altLang="zh-CN" sz="1200" kern="1200" dirty="0">
                <a:solidFill>
                  <a:schemeClr val="tx1"/>
                </a:solidFill>
                <a:effectLst/>
                <a:latin typeface="Arial" panose="020B0604020202020204" pitchFamily="34" charset="0"/>
                <a:ea typeface="宋体" pitchFamily="2" charset="-122"/>
                <a:cs typeface="+mn-cs"/>
              </a:rPr>
              <a:t>pooling</a:t>
            </a:r>
            <a:r>
              <a:rPr lang="zh-CN" altLang="en-US" sz="1200" kern="1200" dirty="0">
                <a:solidFill>
                  <a:schemeClr val="tx1"/>
                </a:solidFill>
                <a:effectLst/>
                <a:latin typeface="Arial" panose="020B0604020202020204" pitchFamily="34" charset="0"/>
                <a:ea typeface="宋体" pitchFamily="2" charset="-122"/>
                <a:cs typeface="+mn-cs"/>
              </a:rPr>
              <a:t>到图表示的方式，侧重于有影响力的节点；同时因为我们的标签比较稀疏，在每个时间片对于动态网络训练</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的监督信息不足，所以用一个预测下一个时间片用户传播规模的自监督任务来增强</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的学习。</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itchFamily="2" charset="-122"/>
                <a:cs typeface="+mn-cs"/>
              </a:rPr>
              <a:t>于是我们提出了</a:t>
            </a:r>
            <a:r>
              <a:rPr lang="en-US" altLang="zh-CN" sz="1200" kern="1200" dirty="0" err="1">
                <a:solidFill>
                  <a:schemeClr val="tx1"/>
                </a:solidFill>
                <a:effectLst/>
                <a:latin typeface="Arial" panose="020B0604020202020204" pitchFamily="34" charset="0"/>
                <a:ea typeface="宋体" pitchFamily="2" charset="-122"/>
                <a:cs typeface="+mn-cs"/>
              </a:rPr>
              <a:t>risenet</a:t>
            </a:r>
            <a:r>
              <a:rPr lang="zh-CN" altLang="en-US" sz="1200" kern="1200" dirty="0">
                <a:solidFill>
                  <a:schemeClr val="tx1"/>
                </a:solidFill>
                <a:effectLst/>
                <a:latin typeface="Arial" panose="020B0604020202020204" pitchFamily="34" charset="0"/>
                <a:ea typeface="宋体" pitchFamily="2" charset="-122"/>
                <a:cs typeface="+mn-cs"/>
              </a:rPr>
              <a:t>，动态的结合社交网络中的用户兴趣以及商品本身的信息进行更好的预测。我们模型主要有三个创新点，第一个是用一个多任务学习的</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框架来从动态传播图中建模用户兴趣；在</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中我们创新了</a:t>
            </a:r>
            <a:r>
              <a:rPr lang="en-US" altLang="zh-CN" sz="1200" kern="1200" dirty="0">
                <a:solidFill>
                  <a:schemeClr val="tx1"/>
                </a:solidFill>
                <a:effectLst/>
                <a:latin typeface="Arial" panose="020B0604020202020204" pitchFamily="34" charset="0"/>
                <a:ea typeface="宋体" pitchFamily="2" charset="-122"/>
                <a:cs typeface="+mn-cs"/>
              </a:rPr>
              <a:t>edge</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weight</a:t>
            </a:r>
            <a:r>
              <a:rPr lang="zh-CN" altLang="en-US" sz="1200" kern="1200" dirty="0">
                <a:solidFill>
                  <a:schemeClr val="tx1"/>
                </a:solidFill>
                <a:effectLst/>
                <a:latin typeface="Arial" panose="020B0604020202020204" pitchFamily="34" charset="0"/>
                <a:ea typeface="宋体" pitchFamily="2" charset="-122"/>
                <a:cs typeface="+mn-cs"/>
              </a:rPr>
              <a:t>的计算方式，摆脱了之前工作中</a:t>
            </a:r>
            <a:r>
              <a:rPr lang="en-US" altLang="zh-CN" sz="1200" kern="1200" dirty="0">
                <a:solidFill>
                  <a:schemeClr val="tx1"/>
                </a:solidFill>
                <a:effectLst/>
                <a:latin typeface="Arial" panose="020B0604020202020204" pitchFamily="34" charset="0"/>
                <a:ea typeface="宋体" pitchFamily="2" charset="-122"/>
                <a:cs typeface="+mn-cs"/>
              </a:rPr>
              <a:t>global</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importance</a:t>
            </a:r>
            <a:r>
              <a:rPr lang="zh-CN" altLang="en-US" sz="1200" kern="1200" dirty="0">
                <a:solidFill>
                  <a:schemeClr val="tx1"/>
                </a:solidFill>
                <a:effectLst/>
                <a:latin typeface="Arial" panose="020B0604020202020204" pitchFamily="34" charset="0"/>
                <a:ea typeface="宋体" pitchFamily="2" charset="-122"/>
                <a:cs typeface="+mn-cs"/>
              </a:rPr>
              <a:t>的问题；同时加入了</a:t>
            </a:r>
            <a:r>
              <a:rPr lang="en-US" altLang="zh-CN" sz="1200" kern="1200" dirty="0" err="1">
                <a:solidFill>
                  <a:schemeClr val="tx1"/>
                </a:solidFill>
                <a:effectLst/>
                <a:latin typeface="Arial" panose="020B0604020202020204" pitchFamily="34" charset="0"/>
                <a:ea typeface="宋体" pitchFamily="2" charset="-122"/>
                <a:cs typeface="+mn-cs"/>
              </a:rPr>
              <a:t>pickgate</a:t>
            </a:r>
            <a:r>
              <a:rPr lang="zh-CN" altLang="en-US" sz="1200" kern="1200" dirty="0">
                <a:solidFill>
                  <a:schemeClr val="tx1"/>
                </a:solidFill>
                <a:effectLst/>
                <a:latin typeface="Arial" panose="020B0604020202020204" pitchFamily="34" charset="0"/>
                <a:ea typeface="宋体" pitchFamily="2" charset="-122"/>
                <a:cs typeface="+mn-cs"/>
              </a:rPr>
              <a:t>来改进了从节点</a:t>
            </a:r>
            <a:r>
              <a:rPr lang="en-US" altLang="zh-CN" sz="1200" kern="1200" dirty="0">
                <a:solidFill>
                  <a:schemeClr val="tx1"/>
                </a:solidFill>
                <a:effectLst/>
                <a:latin typeface="Arial" panose="020B0604020202020204" pitchFamily="34" charset="0"/>
                <a:ea typeface="宋体" pitchFamily="2" charset="-122"/>
                <a:cs typeface="+mn-cs"/>
              </a:rPr>
              <a:t>pooling</a:t>
            </a:r>
            <a:r>
              <a:rPr lang="zh-CN" altLang="en-US" sz="1200" kern="1200" dirty="0">
                <a:solidFill>
                  <a:schemeClr val="tx1"/>
                </a:solidFill>
                <a:effectLst/>
                <a:latin typeface="Arial" panose="020B0604020202020204" pitchFamily="34" charset="0"/>
                <a:ea typeface="宋体" pitchFamily="2" charset="-122"/>
                <a:cs typeface="+mn-cs"/>
              </a:rPr>
              <a:t>到图表示的方式，侧重于有影响力的节点；同时因为我们的标签比较稀疏，在每个时间片对于动态网络训练</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的监督信息不足，所以用一个预测下一个时间片用户传播规模的自监督任务来增强</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的学习。</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我们的第二个创新点是引入了一个动态耦合机制，因为我们在观察实验中发现用户兴趣和商品信息其实是会互相影响的，比如</a:t>
            </a:r>
            <a:r>
              <a:rPr lang="en-US" altLang="zh-CN" dirty="0"/>
              <a:t>xxx</a:t>
            </a:r>
            <a:r>
              <a:rPr lang="zh-CN" altLang="en-US" dirty="0"/>
              <a:t>；于是我们设计了在</a:t>
            </a:r>
            <a:r>
              <a:rPr lang="en-US" altLang="zh-CN" dirty="0"/>
              <a:t>GNN</a:t>
            </a:r>
            <a:r>
              <a:rPr lang="zh-CN" altLang="en-US" dirty="0"/>
              <a:t>计算每一次传播影响力的时候会考虑到上一个时间片商品的表征来加入计算，而在得到商品下一时刻表征的时候又会融合当前</a:t>
            </a:r>
            <a:r>
              <a:rPr lang="en-US" altLang="zh-CN" dirty="0"/>
              <a:t>GNN</a:t>
            </a:r>
            <a:r>
              <a:rPr lang="zh-CN" altLang="en-US" dirty="0"/>
              <a:t>输出的用户兴趣表示，这样互相增强对方的表达能力。</a:t>
            </a: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我们的第二个创新点是引入了一个动态耦合机制，因为我们在观察实验中发现用户兴趣和商品信息其实是会互相影响的，比如</a:t>
            </a:r>
            <a:r>
              <a:rPr lang="en-US" altLang="zh-CN" dirty="0"/>
              <a:t>xxx</a:t>
            </a:r>
            <a:r>
              <a:rPr lang="zh-CN" altLang="en-US" dirty="0"/>
              <a:t>；于是我们设计了在</a:t>
            </a:r>
            <a:r>
              <a:rPr lang="en-US" altLang="zh-CN" dirty="0"/>
              <a:t>GNN</a:t>
            </a:r>
            <a:r>
              <a:rPr lang="zh-CN" altLang="en-US" dirty="0"/>
              <a:t>计算每一次传播影响力的时候会考虑到上一个时间片商品的表征来加入计算，而在得到商品下一时刻表征的时候又会融合当前</a:t>
            </a:r>
            <a:r>
              <a:rPr lang="en-US" altLang="zh-CN" dirty="0"/>
              <a:t>GNN</a:t>
            </a:r>
            <a:r>
              <a:rPr lang="zh-CN" altLang="en-US" dirty="0"/>
              <a:t>输出的用户兴趣表示，这样互相增强对方的表达能力。</a:t>
            </a:r>
            <a:endParaRPr lang="en-US" altLang="zh-CN"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第三个创新点是我们用了一个层级化的结构来对动态信息进行建模</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第三个创新点是我们用了一个层级化的结构来对动态信息进行建模</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r>
              <a:rPr lang="zh-CN" altLang="en-US" sz="1200" kern="1200" dirty="0">
                <a:solidFill>
                  <a:schemeClr val="tx1"/>
                </a:solidFill>
                <a:effectLst/>
                <a:latin typeface="Arial" panose="020B0604020202020204" pitchFamily="34" charset="0"/>
                <a:ea typeface="宋体" pitchFamily="2" charset="-122"/>
                <a:cs typeface="+mn-cs"/>
              </a:rPr>
              <a:t>我们在分别在来自淘宝的四个类目数据集上进行了测试，数据包含了上亿的传播和购买记录</a:t>
            </a:r>
            <a:endParaRPr lang="en-US" altLang="zh-CN" sz="1200" kern="1200" dirty="0">
              <a:solidFill>
                <a:schemeClr val="tx1"/>
              </a:solidFill>
              <a:effectLst/>
              <a:latin typeface="Arial" panose="020B0604020202020204" pitchFamily="34" charset="0"/>
              <a:ea typeface="宋体" pitchFamily="2" charset="-122"/>
              <a:cs typeface="+mn-cs"/>
            </a:endParaRPr>
          </a:p>
          <a:p>
            <a:r>
              <a:rPr lang="zh-CN" altLang="en-US" sz="1200" kern="1200" dirty="0">
                <a:solidFill>
                  <a:schemeClr val="tx1"/>
                </a:solidFill>
                <a:effectLst/>
                <a:latin typeface="Arial" panose="020B0604020202020204" pitchFamily="34" charset="0"/>
                <a:ea typeface="宋体" pitchFamily="2" charset="-122"/>
                <a:cs typeface="+mn-cs"/>
              </a:rPr>
              <a:t>为了验证模型的效果，我们分别和现有的销量预测模型以及动态图模型进行对比，实验结果表明我们模型的表现优越。</a:t>
            </a:r>
            <a:endParaRPr lang="en-US" altLang="zh-CN" sz="1200" kern="1200" dirty="0">
              <a:solidFill>
                <a:schemeClr val="tx1"/>
              </a:solidFill>
              <a:effectLst/>
              <a:latin typeface="Arial" panose="020B0604020202020204" pitchFamily="34" charset="0"/>
              <a:ea typeface="宋体" pitchFamily="2" charset="-122"/>
              <a:cs typeface="+mn-cs"/>
            </a:endParaRPr>
          </a:p>
          <a:p>
            <a:r>
              <a:rPr lang="zh-CN" altLang="en-US" sz="1200" kern="1200" dirty="0">
                <a:solidFill>
                  <a:schemeClr val="tx1"/>
                </a:solidFill>
                <a:effectLst/>
                <a:latin typeface="Arial" panose="020B0604020202020204" pitchFamily="34" charset="0"/>
                <a:ea typeface="宋体" pitchFamily="2" charset="-122"/>
                <a:cs typeface="+mn-cs"/>
              </a:rPr>
              <a:t>最后我们的成果和淘宝合作，应用在淘宝的促销选品，推荐系统当中。</a:t>
            </a:r>
            <a:endParaRPr lang="zh-CN" altLang="en-US" sz="1200" kern="1200" dirty="0">
              <a:solidFill>
                <a:schemeClr val="tx1"/>
              </a:solidFill>
              <a:effectLst/>
              <a:latin typeface="Arial" panose="020B0604020202020204" pitchFamily="34"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宋体" pitchFamily="2" charset="-122"/>
              <a:cs typeface="+mn-cs"/>
            </a:endParaRPr>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那首先第一个工作，建模用户的影响力传播其实一直都是图上很重要的任务，那第一个工作我们想要真正把影响力传播的建模落地，因此我们选择聚焦于淘宝购物分享网络的场景。</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kumimoji="1" lang="en-US" altLang="zh-CN" sz="1200" dirty="0"/>
          </a:p>
        </p:txBody>
      </p:sp>
      <p:sp>
        <p:nvSpPr>
          <p:cNvPr id="4" name="灯片编号占位符 3"/>
          <p:cNvSpPr>
            <a:spLocks noGrp="1"/>
          </p:cNvSpPr>
          <p:nvPr>
            <p:ph type="sldNum" sz="quarter" idx="5"/>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发现其实电商平台上存在一个严重的推荐不平衡的问题，推荐系统会优先选择去推荐高销量产品，使高销量产品更火爆，而低销量商品就会失去曝光机会，这样恶性循环下去，就会破坏平台的生态，低销量商家可能就会离开淘宝，转而去寻找别的机会。</a:t>
            </a:r>
            <a:endParaRPr kumimoji="1" lang="en-US" altLang="zh-CN" dirty="0"/>
          </a:p>
          <a:p>
            <a:r>
              <a:rPr kumimoji="1" lang="zh-CN" altLang="en-US" dirty="0"/>
              <a:t>那为了解决这个问题，我们提出去找到那些虽然销量低，但是有很大潜力的商品，对他们进行增强推荐，然后来解决这个问题，我们把这样的商品叫做</a:t>
            </a:r>
            <a:r>
              <a:rPr kumimoji="1" lang="en-US" altLang="zh-CN" dirty="0"/>
              <a:t>rising</a:t>
            </a:r>
            <a:r>
              <a:rPr kumimoji="1" lang="zh-CN" altLang="en-US" dirty="0"/>
              <a:t> </a:t>
            </a:r>
            <a:r>
              <a:rPr kumimoji="1" lang="en-US" altLang="zh-CN" dirty="0"/>
              <a:t>star</a:t>
            </a:r>
            <a:r>
              <a:rPr kumimoji="1" lang="zh-CN" altLang="en-US" dirty="0"/>
              <a:t>。</a:t>
            </a:r>
            <a:endParaRPr kumimoji="1" lang="en-US" altLang="zh-CN" dirty="0"/>
          </a:p>
          <a:p>
            <a:r>
              <a:rPr kumimoji="1" lang="zh-CN" altLang="en-US" dirty="0"/>
              <a:t>但是这样的商品比起一般的商品有着销量突变的特点，他可能会因为潮流风向的转变或者是外部事件而销量突然发生跃升，那传统的销量预测算法无法来对这种商品进行捕捉</a:t>
            </a:r>
            <a:endParaRPr kumimoji="1" lang="en-US" altLang="zh-CN" dirty="0"/>
          </a:p>
          <a:p>
            <a:r>
              <a:rPr kumimoji="1" lang="zh-CN" altLang="en-US" dirty="0"/>
              <a:t>因此我们提出通过引入用户在商品分享网络中的兴趣传播信息来辅助预测商品的未来潜力</a:t>
            </a:r>
            <a:endParaRPr kumimoji="1" lang="zh-CN" altLang="en-US" dirty="0"/>
          </a:p>
        </p:txBody>
      </p:sp>
      <p:sp>
        <p:nvSpPr>
          <p:cNvPr id="4" name="灯片编号占位符 3"/>
          <p:cNvSpPr>
            <a:spLocks noGrp="1"/>
          </p:cNvSpPr>
          <p:nvPr>
            <p:ph type="sldNum" sz="quarter" idx="5"/>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我们的实验基于淘宝的淘口令分享网络，根据淘宝的业务需求定义前一个月不在销量前千分之三而下一个月在前千分之一的商品为</a:t>
            </a:r>
            <a:r>
              <a:rPr lang="en-US" altLang="zh-CN" dirty="0" err="1"/>
              <a:t>rs</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我们通过对淘宝的真实数据进行观察，验证了用户兴趣传播和商品销量存在着紧密的相互影响的关系，同时验证了动态的用户兴趣可以帮助我们来寻找</a:t>
            </a:r>
            <a:r>
              <a:rPr lang="en-US" altLang="zh-CN" dirty="0" err="1"/>
              <a:t>rs</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itchFamily="2" charset="-122"/>
                <a:cs typeface="+mn-cs"/>
              </a:rPr>
              <a:t>于是我们提出了</a:t>
            </a:r>
            <a:r>
              <a:rPr lang="en-US" altLang="zh-CN" sz="1200" kern="1200" dirty="0" err="1">
                <a:solidFill>
                  <a:schemeClr val="tx1"/>
                </a:solidFill>
                <a:effectLst/>
                <a:latin typeface="Arial" panose="020B0604020202020204" pitchFamily="34" charset="0"/>
                <a:ea typeface="宋体" pitchFamily="2" charset="-122"/>
                <a:cs typeface="+mn-cs"/>
              </a:rPr>
              <a:t>risenet</a:t>
            </a:r>
            <a:r>
              <a:rPr lang="zh-CN" altLang="en-US" sz="1200" kern="1200" dirty="0">
                <a:solidFill>
                  <a:schemeClr val="tx1"/>
                </a:solidFill>
                <a:effectLst/>
                <a:latin typeface="Arial" panose="020B0604020202020204" pitchFamily="34" charset="0"/>
                <a:ea typeface="宋体" pitchFamily="2" charset="-122"/>
                <a:cs typeface="+mn-cs"/>
              </a:rPr>
              <a:t>，动态的结合社交网络中的用户兴趣以及商品本身的信息进行更好的预测。我们模型主要有三个创新点，第一个是用一个多任务学习的</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框架来从动态传播图中建模用户兴趣；在</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中我们创新了</a:t>
            </a:r>
            <a:r>
              <a:rPr lang="en-US" altLang="zh-CN" sz="1200" kern="1200" dirty="0">
                <a:solidFill>
                  <a:schemeClr val="tx1"/>
                </a:solidFill>
                <a:effectLst/>
                <a:latin typeface="Arial" panose="020B0604020202020204" pitchFamily="34" charset="0"/>
                <a:ea typeface="宋体" pitchFamily="2" charset="-122"/>
                <a:cs typeface="+mn-cs"/>
              </a:rPr>
              <a:t>edge</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weight</a:t>
            </a:r>
            <a:r>
              <a:rPr lang="zh-CN" altLang="en-US" sz="1200" kern="1200" dirty="0">
                <a:solidFill>
                  <a:schemeClr val="tx1"/>
                </a:solidFill>
                <a:effectLst/>
                <a:latin typeface="Arial" panose="020B0604020202020204" pitchFamily="34" charset="0"/>
                <a:ea typeface="宋体" pitchFamily="2" charset="-122"/>
                <a:cs typeface="+mn-cs"/>
              </a:rPr>
              <a:t>的计算方式，摆脱了之前工作中</a:t>
            </a:r>
            <a:r>
              <a:rPr lang="en-US" altLang="zh-CN" sz="1200" kern="1200" dirty="0">
                <a:solidFill>
                  <a:schemeClr val="tx1"/>
                </a:solidFill>
                <a:effectLst/>
                <a:latin typeface="Arial" panose="020B0604020202020204" pitchFamily="34" charset="0"/>
                <a:ea typeface="宋体" pitchFamily="2" charset="-122"/>
                <a:cs typeface="+mn-cs"/>
              </a:rPr>
              <a:t>global</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importance</a:t>
            </a:r>
            <a:r>
              <a:rPr lang="zh-CN" altLang="en-US" sz="1200" kern="1200" dirty="0">
                <a:solidFill>
                  <a:schemeClr val="tx1"/>
                </a:solidFill>
                <a:effectLst/>
                <a:latin typeface="Arial" panose="020B0604020202020204" pitchFamily="34" charset="0"/>
                <a:ea typeface="宋体" pitchFamily="2" charset="-122"/>
                <a:cs typeface="+mn-cs"/>
              </a:rPr>
              <a:t>的问题；同时加入了</a:t>
            </a:r>
            <a:r>
              <a:rPr lang="en-US" altLang="zh-CN" sz="1200" kern="1200" dirty="0" err="1">
                <a:solidFill>
                  <a:schemeClr val="tx1"/>
                </a:solidFill>
                <a:effectLst/>
                <a:latin typeface="Arial" panose="020B0604020202020204" pitchFamily="34" charset="0"/>
                <a:ea typeface="宋体" pitchFamily="2" charset="-122"/>
                <a:cs typeface="+mn-cs"/>
              </a:rPr>
              <a:t>pickgate</a:t>
            </a:r>
            <a:r>
              <a:rPr lang="zh-CN" altLang="en-US" sz="1200" kern="1200" dirty="0">
                <a:solidFill>
                  <a:schemeClr val="tx1"/>
                </a:solidFill>
                <a:effectLst/>
                <a:latin typeface="Arial" panose="020B0604020202020204" pitchFamily="34" charset="0"/>
                <a:ea typeface="宋体" pitchFamily="2" charset="-122"/>
                <a:cs typeface="+mn-cs"/>
              </a:rPr>
              <a:t>来改进了从节点</a:t>
            </a:r>
            <a:r>
              <a:rPr lang="en-US" altLang="zh-CN" sz="1200" kern="1200" dirty="0">
                <a:solidFill>
                  <a:schemeClr val="tx1"/>
                </a:solidFill>
                <a:effectLst/>
                <a:latin typeface="Arial" panose="020B0604020202020204" pitchFamily="34" charset="0"/>
                <a:ea typeface="宋体" pitchFamily="2" charset="-122"/>
                <a:cs typeface="+mn-cs"/>
              </a:rPr>
              <a:t>pooling</a:t>
            </a:r>
            <a:r>
              <a:rPr lang="zh-CN" altLang="en-US" sz="1200" kern="1200" dirty="0">
                <a:solidFill>
                  <a:schemeClr val="tx1"/>
                </a:solidFill>
                <a:effectLst/>
                <a:latin typeface="Arial" panose="020B0604020202020204" pitchFamily="34" charset="0"/>
                <a:ea typeface="宋体" pitchFamily="2" charset="-122"/>
                <a:cs typeface="+mn-cs"/>
              </a:rPr>
              <a:t>到图表示的方式，侧重于有影响力的节点；同时因为我们的标签比较稀疏，在每个时间片对于动态网络训练</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的监督信息不足，所以用一个预测下一个时间片用户传播规模的自监督任务来增强</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的学习。</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6763"/>
            <a:ext cx="5543550" cy="38385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chemeClr val="tx1"/>
                </a:solidFill>
                <a:effectLst/>
                <a:latin typeface="Arial" panose="020B0604020202020204" pitchFamily="34" charset="0"/>
                <a:ea typeface="宋体" pitchFamily="2" charset="-122"/>
                <a:cs typeface="+mn-cs"/>
              </a:rPr>
              <a:t> </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anose="020B0604020202020204" pitchFamily="34" charset="0"/>
                <a:ea typeface="宋体" pitchFamily="2" charset="-122"/>
                <a:cs typeface="+mn-cs"/>
              </a:rPr>
              <a:t>于是我们提出了</a:t>
            </a:r>
            <a:r>
              <a:rPr lang="en-US" altLang="zh-CN" sz="1200" kern="1200" dirty="0" err="1">
                <a:solidFill>
                  <a:schemeClr val="tx1"/>
                </a:solidFill>
                <a:effectLst/>
                <a:latin typeface="Arial" panose="020B0604020202020204" pitchFamily="34" charset="0"/>
                <a:ea typeface="宋体" pitchFamily="2" charset="-122"/>
                <a:cs typeface="+mn-cs"/>
              </a:rPr>
              <a:t>risenet</a:t>
            </a:r>
            <a:r>
              <a:rPr lang="zh-CN" altLang="en-US" sz="1200" kern="1200" dirty="0">
                <a:solidFill>
                  <a:schemeClr val="tx1"/>
                </a:solidFill>
                <a:effectLst/>
                <a:latin typeface="Arial" panose="020B0604020202020204" pitchFamily="34" charset="0"/>
                <a:ea typeface="宋体" pitchFamily="2" charset="-122"/>
                <a:cs typeface="+mn-cs"/>
              </a:rPr>
              <a:t>，动态的结合社交网络中的用户兴趣以及商品本身的信息进行更好的预测。我们模型主要有三个创新点，第一个是用一个多任务学习的</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框架来从动态传播图中建模用户兴趣；在</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中我们创新了</a:t>
            </a:r>
            <a:r>
              <a:rPr lang="en-US" altLang="zh-CN" sz="1200" kern="1200" dirty="0">
                <a:solidFill>
                  <a:schemeClr val="tx1"/>
                </a:solidFill>
                <a:effectLst/>
                <a:latin typeface="Arial" panose="020B0604020202020204" pitchFamily="34" charset="0"/>
                <a:ea typeface="宋体" pitchFamily="2" charset="-122"/>
                <a:cs typeface="+mn-cs"/>
              </a:rPr>
              <a:t>edge</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weight</a:t>
            </a:r>
            <a:r>
              <a:rPr lang="zh-CN" altLang="en-US" sz="1200" kern="1200" dirty="0">
                <a:solidFill>
                  <a:schemeClr val="tx1"/>
                </a:solidFill>
                <a:effectLst/>
                <a:latin typeface="Arial" panose="020B0604020202020204" pitchFamily="34" charset="0"/>
                <a:ea typeface="宋体" pitchFamily="2" charset="-122"/>
                <a:cs typeface="+mn-cs"/>
              </a:rPr>
              <a:t>的计算方式，摆脱了之前工作中</a:t>
            </a:r>
            <a:r>
              <a:rPr lang="en-US" altLang="zh-CN" sz="1200" kern="1200" dirty="0">
                <a:solidFill>
                  <a:schemeClr val="tx1"/>
                </a:solidFill>
                <a:effectLst/>
                <a:latin typeface="Arial" panose="020B0604020202020204" pitchFamily="34" charset="0"/>
                <a:ea typeface="宋体" pitchFamily="2" charset="-122"/>
                <a:cs typeface="+mn-cs"/>
              </a:rPr>
              <a:t>global</a:t>
            </a:r>
            <a:r>
              <a:rPr lang="zh-CN" altLang="en-US" sz="1200" kern="1200" dirty="0">
                <a:solidFill>
                  <a:schemeClr val="tx1"/>
                </a:solidFill>
                <a:effectLst/>
                <a:latin typeface="Arial" panose="020B0604020202020204" pitchFamily="34" charset="0"/>
                <a:ea typeface="宋体" pitchFamily="2" charset="-122"/>
                <a:cs typeface="+mn-cs"/>
              </a:rPr>
              <a:t> </a:t>
            </a:r>
            <a:r>
              <a:rPr lang="en-US" altLang="zh-CN" sz="1200" kern="1200" dirty="0">
                <a:solidFill>
                  <a:schemeClr val="tx1"/>
                </a:solidFill>
                <a:effectLst/>
                <a:latin typeface="Arial" panose="020B0604020202020204" pitchFamily="34" charset="0"/>
                <a:ea typeface="宋体" pitchFamily="2" charset="-122"/>
                <a:cs typeface="+mn-cs"/>
              </a:rPr>
              <a:t>importance</a:t>
            </a:r>
            <a:r>
              <a:rPr lang="zh-CN" altLang="en-US" sz="1200" kern="1200" dirty="0">
                <a:solidFill>
                  <a:schemeClr val="tx1"/>
                </a:solidFill>
                <a:effectLst/>
                <a:latin typeface="Arial" panose="020B0604020202020204" pitchFamily="34" charset="0"/>
                <a:ea typeface="宋体" pitchFamily="2" charset="-122"/>
                <a:cs typeface="+mn-cs"/>
              </a:rPr>
              <a:t>的问题；同时加入了</a:t>
            </a:r>
            <a:r>
              <a:rPr lang="en-US" altLang="zh-CN" sz="1200" kern="1200" dirty="0" err="1">
                <a:solidFill>
                  <a:schemeClr val="tx1"/>
                </a:solidFill>
                <a:effectLst/>
                <a:latin typeface="Arial" panose="020B0604020202020204" pitchFamily="34" charset="0"/>
                <a:ea typeface="宋体" pitchFamily="2" charset="-122"/>
                <a:cs typeface="+mn-cs"/>
              </a:rPr>
              <a:t>pickgate</a:t>
            </a:r>
            <a:r>
              <a:rPr lang="zh-CN" altLang="en-US" sz="1200" kern="1200" dirty="0">
                <a:solidFill>
                  <a:schemeClr val="tx1"/>
                </a:solidFill>
                <a:effectLst/>
                <a:latin typeface="Arial" panose="020B0604020202020204" pitchFamily="34" charset="0"/>
                <a:ea typeface="宋体" pitchFamily="2" charset="-122"/>
                <a:cs typeface="+mn-cs"/>
              </a:rPr>
              <a:t>来改进了从节点</a:t>
            </a:r>
            <a:r>
              <a:rPr lang="en-US" altLang="zh-CN" sz="1200" kern="1200" dirty="0">
                <a:solidFill>
                  <a:schemeClr val="tx1"/>
                </a:solidFill>
                <a:effectLst/>
                <a:latin typeface="Arial" panose="020B0604020202020204" pitchFamily="34" charset="0"/>
                <a:ea typeface="宋体" pitchFamily="2" charset="-122"/>
                <a:cs typeface="+mn-cs"/>
              </a:rPr>
              <a:t>pooling</a:t>
            </a:r>
            <a:r>
              <a:rPr lang="zh-CN" altLang="en-US" sz="1200" kern="1200" dirty="0">
                <a:solidFill>
                  <a:schemeClr val="tx1"/>
                </a:solidFill>
                <a:effectLst/>
                <a:latin typeface="Arial" panose="020B0604020202020204" pitchFamily="34" charset="0"/>
                <a:ea typeface="宋体" pitchFamily="2" charset="-122"/>
                <a:cs typeface="+mn-cs"/>
              </a:rPr>
              <a:t>到图表示的方式，侧重于有影响力的节点；同时因为我们的标签比较稀疏，在每个时间片对于动态网络训练</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的监督信息不足，所以用一个预测下一个时间片用户传播规模的自监督任务来增强</a:t>
            </a:r>
            <a:r>
              <a:rPr lang="en-US" altLang="zh-CN" sz="1200" kern="1200" dirty="0">
                <a:solidFill>
                  <a:schemeClr val="tx1"/>
                </a:solidFill>
                <a:effectLst/>
                <a:latin typeface="Arial" panose="020B0604020202020204" pitchFamily="34" charset="0"/>
                <a:ea typeface="宋体" pitchFamily="2" charset="-122"/>
                <a:cs typeface="+mn-cs"/>
              </a:rPr>
              <a:t>GNN</a:t>
            </a:r>
            <a:r>
              <a:rPr lang="zh-CN" altLang="en-US" sz="1200" kern="1200" dirty="0">
                <a:solidFill>
                  <a:schemeClr val="tx1"/>
                </a:solidFill>
                <a:effectLst/>
                <a:latin typeface="Arial" panose="020B0604020202020204" pitchFamily="34" charset="0"/>
                <a:ea typeface="宋体" pitchFamily="2" charset="-122"/>
                <a:cs typeface="+mn-cs"/>
              </a:rPr>
              <a:t>的学习。</a:t>
            </a: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5" name="Rectangle 5"/>
          <p:cNvSpPr>
            <a:spLocks noChangeArrowheads="1"/>
          </p:cNvSpPr>
          <p:nvPr/>
        </p:nvSpPr>
        <p:spPr bwMode="auto">
          <a:xfrm>
            <a:off x="0" y="73"/>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ln>
          <a:effectLst/>
        </p:spPr>
        <p:txBody>
          <a:bodyPr wrap="none" anchor="ctr"/>
          <a:lstStyle/>
          <a:p>
            <a:pPr>
              <a:defRPr/>
            </a:pPr>
            <a:endParaRPr lang="zh-CN" altLang="en-US">
              <a:latin typeface="Arial" panose="020B0604020202020204" pitchFamily="34" charset="0"/>
            </a:endParaRPr>
          </a:p>
        </p:txBody>
      </p:sp>
      <p:sp>
        <p:nvSpPr>
          <p:cNvPr id="7" name="Rectangle 7"/>
          <p:cNvSpPr>
            <a:spLocks noChangeArrowheads="1"/>
          </p:cNvSpPr>
          <p:nvPr/>
        </p:nvSpPr>
        <p:spPr bwMode="auto">
          <a:xfrm>
            <a:off x="200029" y="6453188"/>
            <a:ext cx="1008063" cy="457200"/>
          </a:xfrm>
          <a:prstGeom prst="rect">
            <a:avLst/>
          </a:prstGeom>
          <a:noFill/>
          <a:ln w="9525">
            <a:noFill/>
            <a:miter lim="800000"/>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anose="02020603050405020304" pitchFamily="18" charset="0"/>
                <a:ea typeface="MS PGothic" pitchFamily="34" charset="-128"/>
              </a:rPr>
            </a:fld>
            <a:endParaRPr kumimoji="1" lang="en-US" altLang="ja-JP" sz="1600">
              <a:solidFill>
                <a:schemeClr val="bg1"/>
              </a:solidFill>
              <a:latin typeface="Times New Roman" panose="02020603050405020304" pitchFamily="18" charset="0"/>
              <a:ea typeface="MS PGothic" pitchFamily="34" charset="-128"/>
            </a:endParaRPr>
          </a:p>
        </p:txBody>
      </p:sp>
      <p:grpSp>
        <p:nvGrpSpPr>
          <p:cNvPr id="2" name="Group 13"/>
          <p:cNvGrpSpPr/>
          <p:nvPr/>
        </p:nvGrpSpPr>
        <p:grpSpPr bwMode="auto">
          <a:xfrm>
            <a:off x="-39682" y="-26988"/>
            <a:ext cx="1443038" cy="995363"/>
            <a:chOff x="0" y="0"/>
            <a:chExt cx="5557" cy="4150"/>
          </a:xfrm>
        </p:grpSpPr>
        <p:pic>
          <p:nvPicPr>
            <p:cNvPr id="9" name="Picture 14" descr="リング_2_0924"/>
            <p:cNvPicPr>
              <a:picLocks noChangeAspect="1" noChangeArrowheads="1"/>
            </p:cNvPicPr>
            <p:nvPr userDrawn="1"/>
          </p:nvPicPr>
          <p:blipFill>
            <a:blip r:embed="rId2"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2"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2"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p:nvPr/>
        </p:nvGrpSpPr>
        <p:grpSpPr bwMode="auto">
          <a:xfrm>
            <a:off x="-39682" y="-26988"/>
            <a:ext cx="1443038" cy="995363"/>
            <a:chOff x="0" y="0"/>
            <a:chExt cx="5557" cy="4150"/>
          </a:xfrm>
        </p:grpSpPr>
        <p:pic>
          <p:nvPicPr>
            <p:cNvPr id="13" name="Picture 21" descr="リング_2_0924"/>
            <p:cNvPicPr>
              <a:picLocks noChangeAspect="1" noChangeArrowheads="1"/>
            </p:cNvPicPr>
            <p:nvPr userDrawn="1"/>
          </p:nvPicPr>
          <p:blipFill>
            <a:blip r:embed="rId2"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2"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2"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zh-CN" altLang="en-US"/>
              <a:t>单击此处编辑母版副标题样式</a:t>
            </a:r>
            <a:endParaRPr lang="en-US" altLang="zh-CN"/>
          </a:p>
        </p:txBody>
      </p:sp>
      <p:sp>
        <p:nvSpPr>
          <p:cNvPr id="124934" name="Rectangle 6"/>
          <p:cNvSpPr>
            <a:spLocks noGrp="1" noChangeArrowheads="1"/>
          </p:cNvSpPr>
          <p:nvPr>
            <p:ph type="ctrTitle"/>
          </p:nvPr>
        </p:nvSpPr>
        <p:spPr>
          <a:xfrm>
            <a:off x="742950" y="2130524"/>
            <a:ext cx="8420100" cy="1470025"/>
          </a:xfrm>
        </p:spPr>
        <p:txBody>
          <a:bodyPr/>
          <a:lstStyle>
            <a:lvl1pPr>
              <a:defRPr/>
            </a:lvl1pPr>
          </a:lstStyle>
          <a:p>
            <a:r>
              <a:rPr lang="zh-CN" altLang="en-US"/>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94617" y="188913"/>
            <a:ext cx="2339975" cy="59372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271472" y="188913"/>
            <a:ext cx="6870700" cy="59372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71476" y="188913"/>
            <a:ext cx="9363076" cy="792162"/>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350892" y="1196976"/>
            <a:ext cx="9139237" cy="4929188"/>
          </a:xfrm>
        </p:spPr>
        <p:txBody>
          <a:bodyPr/>
          <a:lstStyle/>
          <a:p>
            <a:pPr lvl="0"/>
            <a:r>
              <a:rPr lang="zh-CN" altLang="en-US" noProof="0"/>
              <a:t>单击图标添加表格</a:t>
            </a:r>
            <a:endParaRPr lang="zh-CN" altLang="en-US" noProof="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98"/>
            <a:ext cx="84201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2638"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50841" y="1196976"/>
            <a:ext cx="4492626"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995872" y="1196976"/>
            <a:ext cx="4494212"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95339" y="1535113"/>
            <a:ext cx="43767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95339" y="2174875"/>
            <a:ext cx="43767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9" y="273050"/>
            <a:ext cx="3259138"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873503" y="273149"/>
            <a:ext cx="553720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95309" y="1435104"/>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4" y="4800601"/>
            <a:ext cx="59436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94151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941514"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0878" y="1196976"/>
            <a:ext cx="9139237" cy="492918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1035" name="Rectangle 11"/>
          <p:cNvSpPr>
            <a:spLocks noChangeArrowheads="1"/>
          </p:cNvSpPr>
          <p:nvPr/>
        </p:nvSpPr>
        <p:spPr bwMode="auto">
          <a:xfrm>
            <a:off x="0" y="73"/>
            <a:ext cx="9906000" cy="360363"/>
          </a:xfrm>
          <a:prstGeom prst="rect">
            <a:avLst/>
          </a:prstGeom>
          <a:gradFill rotWithShape="1">
            <a:gsLst>
              <a:gs pos="0">
                <a:srgbClr val="99CCFF"/>
              </a:gs>
              <a:gs pos="100000">
                <a:srgbClr val="99CCFF">
                  <a:gamma/>
                  <a:tint val="0"/>
                  <a:invGamma/>
                </a:srgbClr>
              </a:gs>
            </a:gsLst>
            <a:lin ang="5400000" scaled="1"/>
          </a:gradFill>
          <a:ln w="9525">
            <a:noFill/>
            <a:miter lim="800000"/>
          </a:ln>
          <a:effectLst/>
        </p:spPr>
        <p:txBody>
          <a:bodyPr wrap="none" anchor="ctr"/>
          <a:lstStyle/>
          <a:p>
            <a:pPr>
              <a:defRPr/>
            </a:pPr>
            <a:endParaRPr lang="zh-CN" altLang="en-US">
              <a:latin typeface="Arial" panose="020B0604020202020204" pitchFamily="34" charset="0"/>
            </a:endParaRPr>
          </a:p>
        </p:txBody>
      </p:sp>
      <p:sp>
        <p:nvSpPr>
          <p:cNvPr id="1029" name="Rectangle 2"/>
          <p:cNvSpPr>
            <a:spLocks noGrp="1" noChangeArrowheads="1"/>
          </p:cNvSpPr>
          <p:nvPr>
            <p:ph type="title"/>
          </p:nvPr>
        </p:nvSpPr>
        <p:spPr bwMode="auto">
          <a:xfrm>
            <a:off x="271464" y="188913"/>
            <a:ext cx="9363076" cy="792162"/>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36" name="Rectangle 12"/>
          <p:cNvSpPr>
            <a:spLocks noChangeArrowheads="1"/>
          </p:cNvSpPr>
          <p:nvPr/>
        </p:nvSpPr>
        <p:spPr bwMode="auto">
          <a:xfrm>
            <a:off x="228600" y="6400800"/>
            <a:ext cx="894782" cy="373134"/>
          </a:xfrm>
          <a:prstGeom prst="rect">
            <a:avLst/>
          </a:prstGeom>
          <a:noFill/>
          <a:ln w="9525">
            <a:noFill/>
            <a:miter lim="800000"/>
          </a:ln>
          <a:effectLst/>
        </p:spPr>
        <p:txBody>
          <a:bodyPr wrap="none" lIns="92075" tIns="46038" rIns="92075" bIns="46038" anchor="ctr"/>
          <a:lstStyle/>
          <a:p>
            <a:pPr defTabSz="762000">
              <a:defRPr/>
            </a:pPr>
            <a:fld id="{A668977A-3572-4392-907F-8F125AD2A05E}" type="slidenum">
              <a:rPr kumimoji="1" lang="en-US" altLang="ja-JP" sz="1600">
                <a:solidFill>
                  <a:schemeClr val="tx1"/>
                </a:solidFill>
                <a:latin typeface="Times New Roman" panose="02020603050405020304" pitchFamily="18" charset="0"/>
                <a:ea typeface="MS PGothic" pitchFamily="34" charset="-128"/>
              </a:rPr>
            </a:fld>
            <a:endParaRPr kumimoji="1" lang="en-US" altLang="ja-JP" sz="1600" dirty="0">
              <a:solidFill>
                <a:schemeClr val="tx1"/>
              </a:solidFill>
              <a:latin typeface="Times New Roman" panose="02020603050405020304"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5pPr>
      <a:lvl6pPr marL="457200"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6pPr>
      <a:lvl7pPr marL="914400"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7pPr>
      <a:lvl8pPr marL="1371600"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8pPr>
      <a:lvl9pPr marL="1828800" algn="ctr" rtl="0" eaLnBrk="1" fontAlgn="base" hangingPunct="1">
        <a:spcBef>
          <a:spcPct val="0"/>
        </a:spcBef>
        <a:spcAft>
          <a:spcPct val="0"/>
        </a:spcAft>
        <a:defRPr sz="4000">
          <a:solidFill>
            <a:schemeClr val="tx2"/>
          </a:solidFill>
          <a:latin typeface="Arial" panose="020B0604020202020204"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png"/><Relationship Id="rId7" Type="http://schemas.openxmlformats.org/officeDocument/2006/relationships/image" Target="../media/image29.jpe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7.png"/><Relationship Id="rId2" Type="http://schemas.openxmlformats.org/officeDocument/2006/relationships/image" Target="../media/image25.png"/><Relationship Id="rId10" Type="http://schemas.openxmlformats.org/officeDocument/2006/relationships/notesSlide" Target="../notesSlides/notesSlide16.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2769" y="1716601"/>
            <a:ext cx="8801100" cy="1470025"/>
          </a:xfrm>
        </p:spPr>
        <p:txBody>
          <a:bodyPr/>
          <a:lstStyle/>
          <a:p>
            <a:r>
              <a:rPr lang="en-US" altLang="zh-CN" sz="3600" b="1" dirty="0">
                <a:solidFill>
                  <a:srgbClr val="C00000"/>
                </a:solidFill>
                <a:latin typeface="Times New Roman" panose="02020603050405020304" pitchFamily="18" charset="0"/>
                <a:cs typeface="Times New Roman" panose="02020603050405020304" pitchFamily="18" charset="0"/>
              </a:rPr>
              <a:t>Who’s next: Rising star prediction via diffusion of user interests in social networks</a:t>
            </a:r>
            <a:r>
              <a:rPr lang="zh-CN" altLang="en-US" sz="3600" b="1" dirty="0">
                <a:solidFill>
                  <a:srgbClr val="C00000"/>
                </a:solidFill>
                <a:latin typeface="Times" panose="00000500000000020000" pitchFamily="2" charset="0"/>
                <a:ea typeface="STFangsong" panose="02010600040101010101" pitchFamily="2" charset="-122"/>
              </a:rPr>
              <a:t> </a:t>
            </a:r>
            <a:endParaRPr lang="en-US" sz="3600" b="1" dirty="0">
              <a:solidFill>
                <a:srgbClr val="C00000"/>
              </a:solidFill>
              <a:latin typeface="Times" panose="00000500000000020000" pitchFamily="2" charset="0"/>
              <a:ea typeface="STFangsong" panose="02010600040101010101" pitchFamily="2" charset="-122"/>
            </a:endParaRPr>
          </a:p>
        </p:txBody>
      </p:sp>
      <p:sp>
        <p:nvSpPr>
          <p:cNvPr id="2" name="文本框 1"/>
          <p:cNvSpPr txBox="1"/>
          <p:nvPr/>
        </p:nvSpPr>
        <p:spPr>
          <a:xfrm>
            <a:off x="407963" y="728246"/>
            <a:ext cx="2949846" cy="338554"/>
          </a:xfrm>
          <a:prstGeom prst="rect">
            <a:avLst/>
          </a:prstGeom>
          <a:noFill/>
        </p:spPr>
        <p:txBody>
          <a:bodyPr wrap="none" rtlCol="0">
            <a:spAutoFit/>
          </a:bodyPr>
          <a:lstStyle/>
          <a:p>
            <a:r>
              <a:rPr kumimoji="1" lang="en-US" altLang="zh-CN" sz="1600" dirty="0">
                <a:latin typeface="Times" panose="00000500000000020000" pitchFamily="2" charset="0"/>
              </a:rPr>
              <a:t>Paper</a:t>
            </a:r>
            <a:r>
              <a:rPr kumimoji="1" lang="zh-CN" altLang="en-US" sz="1600" dirty="0">
                <a:latin typeface="Times" panose="00000500000000020000" pitchFamily="2" charset="0"/>
              </a:rPr>
              <a:t> </a:t>
            </a:r>
            <a:r>
              <a:rPr kumimoji="1" lang="en-US" altLang="zh-CN" sz="1600" dirty="0">
                <a:latin typeface="Times" panose="00000500000000020000" pitchFamily="2" charset="0"/>
              </a:rPr>
              <a:t>ID:</a:t>
            </a:r>
            <a:r>
              <a:rPr kumimoji="1" lang="zh-CN" altLang="en-US" sz="1600" dirty="0">
                <a:latin typeface="Times" panose="00000500000000020000" pitchFamily="2" charset="0"/>
              </a:rPr>
              <a:t> </a:t>
            </a:r>
            <a:r>
              <a:rPr lang="en-US" sz="1600" dirty="0"/>
              <a:t>TKDE-2021-04-0455</a:t>
            </a:r>
            <a:endParaRPr kumimoji="1" lang="zh-CN" altLang="en-US" sz="1600" dirty="0">
              <a:latin typeface="Times" panose="00000500000000020000" pitchFamily="2" charset="0"/>
            </a:endParaRPr>
          </a:p>
        </p:txBody>
      </p:sp>
      <p:cxnSp>
        <p:nvCxnSpPr>
          <p:cNvPr id="5" name="直线连接符 4"/>
          <p:cNvCxnSpPr/>
          <p:nvPr/>
        </p:nvCxnSpPr>
        <p:spPr>
          <a:xfrm>
            <a:off x="2781300" y="3048000"/>
            <a:ext cx="434340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
          <a:srcRect/>
          <a:stretch>
            <a:fillRect/>
          </a:stretch>
        </p:blipFill>
        <p:spPr bwMode="auto">
          <a:xfrm>
            <a:off x="7239016" y="571480"/>
            <a:ext cx="2295525" cy="733425"/>
          </a:xfrm>
          <a:prstGeom prst="rect">
            <a:avLst/>
          </a:prstGeom>
          <a:noFill/>
          <a:ln w="9525">
            <a:noFill/>
            <a:miter lim="800000"/>
            <a:headEnd/>
            <a:tailEnd/>
          </a:ln>
          <a:effectLst/>
        </p:spPr>
      </p:pic>
      <p:sp>
        <p:nvSpPr>
          <p:cNvPr id="7" name="Subtitle 3"/>
          <p:cNvSpPr txBox="1"/>
          <p:nvPr/>
        </p:nvSpPr>
        <p:spPr>
          <a:xfrm>
            <a:off x="1254966" y="3478009"/>
            <a:ext cx="7396067" cy="1066800"/>
          </a:xfrm>
          <a:prstGeom prst="rect">
            <a:avLst/>
          </a:prstGeom>
        </p:spPr>
        <p:txBody>
          <a:bodyPr/>
          <a:lstStyle/>
          <a:p>
            <a:pPr marL="228600" lvl="0" indent="-228600" algn="ctr" fontAlgn="auto">
              <a:lnSpc>
                <a:spcPct val="90000"/>
              </a:lnSpc>
              <a:spcBef>
                <a:spcPts val="1000"/>
              </a:spcBef>
              <a:spcAft>
                <a:spcPts val="0"/>
              </a:spcAft>
              <a:defRPr/>
            </a:pPr>
            <a:r>
              <a:rPr lang="en-US" sz="2000" dirty="0" err="1"/>
              <a:t>Xuan</a:t>
            </a:r>
            <a:r>
              <a:rPr lang="en-US" sz="2000" dirty="0"/>
              <a:t> Yang, Yang </a:t>
            </a:r>
            <a:r>
              <a:rPr lang="en-US" sz="2000" dirty="0" err="1"/>
              <a:t>Yang</a:t>
            </a:r>
            <a:r>
              <a:rPr lang="en-US" sz="2000" dirty="0"/>
              <a:t>, </a:t>
            </a:r>
            <a:r>
              <a:rPr lang="en-US" sz="2000" dirty="0" err="1"/>
              <a:t>Jintao</a:t>
            </a:r>
            <a:r>
              <a:rPr lang="en-US" sz="2000" dirty="0"/>
              <a:t> Su, </a:t>
            </a:r>
            <a:r>
              <a:rPr lang="en-US" sz="2000" dirty="0" err="1"/>
              <a:t>Yifei</a:t>
            </a:r>
            <a:r>
              <a:rPr lang="en-US" sz="2000" dirty="0"/>
              <a:t> Sun, </a:t>
            </a:r>
            <a:r>
              <a:rPr lang="en-US" sz="2000" dirty="0" err="1"/>
              <a:t>Shen</a:t>
            </a:r>
            <a:r>
              <a:rPr lang="en-US" sz="2000" dirty="0"/>
              <a:t> Fan, </a:t>
            </a:r>
            <a:r>
              <a:rPr lang="en-US" sz="2000" dirty="0" err="1"/>
              <a:t>Zhongyao</a:t>
            </a:r>
            <a:r>
              <a:rPr lang="en-US" sz="2000" dirty="0"/>
              <a:t> Wang, Jun Zhang, </a:t>
            </a:r>
            <a:r>
              <a:rPr lang="en-US" sz="2000" dirty="0" err="1"/>
              <a:t>Jingmin</a:t>
            </a:r>
            <a:r>
              <a:rPr lang="en-US" sz="2000" dirty="0"/>
              <a:t> Chen</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黑体"/>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476885"/>
            <a:ext cx="7110730" cy="3701415"/>
          </a:xfrm>
          <a:prstGeom prst="rect">
            <a:avLst/>
          </a:prstGeom>
        </p:spPr>
      </p:pic>
      <p:sp>
        <p:nvSpPr>
          <p:cNvPr id="10" name="文本框 9"/>
          <p:cNvSpPr txBox="1"/>
          <p:nvPr/>
        </p:nvSpPr>
        <p:spPr>
          <a:xfrm>
            <a:off x="920170" y="4148965"/>
            <a:ext cx="9111221" cy="1445260"/>
          </a:xfrm>
          <a:prstGeom prst="rect">
            <a:avLst/>
          </a:prstGeom>
          <a:noFill/>
        </p:spPr>
        <p:txBody>
          <a:bodyPr wrap="square" rtlCol="0">
            <a:spAutoFit/>
          </a:bodyPr>
          <a:lstStyle/>
          <a:p>
            <a:pPr marL="342900" indent="-342900">
              <a:buClr>
                <a:srgbClr val="C00000"/>
              </a:buClr>
              <a:buFont typeface="Zapf Dingbats" panose="05020102010704020609"/>
              <a:buChar char="❑"/>
            </a:pP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A multi-task learning GNN</a:t>
            </a:r>
            <a:r>
              <a:rPr lang="zh-CN" altLang="en-US"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 </a:t>
            </a: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framework.</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7" name="矩形 6"/>
          <p:cNvSpPr/>
          <p:nvPr/>
        </p:nvSpPr>
        <p:spPr>
          <a:xfrm>
            <a:off x="1136650" y="2277110"/>
            <a:ext cx="1352550" cy="1200785"/>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sp>
        <p:nvSpPr>
          <p:cNvPr id="23" name="矩形 22"/>
          <p:cNvSpPr/>
          <p:nvPr/>
        </p:nvSpPr>
        <p:spPr>
          <a:xfrm>
            <a:off x="1568450" y="4725035"/>
            <a:ext cx="7725410" cy="398780"/>
          </a:xfrm>
          <a:prstGeom prst="rect">
            <a:avLst/>
          </a:prstGeom>
        </p:spPr>
        <p:txBody>
          <a:bodyPr wrap="square">
            <a:spAutoFit/>
          </a:bodyPr>
          <a:p>
            <a:pPr marL="342900" indent="-34290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PickGate:</a:t>
            </a:r>
            <a:r>
              <a:rPr lang="en-US" altLang="zh-CN" sz="2000" dirty="0">
                <a:latin typeface="Times New Roman" panose="02020603050405020304" pitchFamily="18" charset="0"/>
                <a:cs typeface="Times New Roman" panose="02020603050405020304" pitchFamily="18" charset="0"/>
              </a:rPr>
              <a:t>  distinguish the roles of different nodes (hub nodes)</a:t>
            </a:r>
            <a:endParaRPr lang="en-US" altLang="zh-CN"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225165" y="5300980"/>
            <a:ext cx="3667125" cy="457200"/>
          </a:xfrm>
          <a:prstGeom prst="rect">
            <a:avLst/>
          </a:prstGeom>
        </p:spPr>
      </p:pic>
      <p:pic>
        <p:nvPicPr>
          <p:cNvPr id="5" name="图片 4"/>
          <p:cNvPicPr>
            <a:picLocks noChangeAspect="1"/>
          </p:cNvPicPr>
          <p:nvPr/>
        </p:nvPicPr>
        <p:blipFill>
          <a:blip r:embed="rId3"/>
          <a:stretch>
            <a:fillRect/>
          </a:stretch>
        </p:blipFill>
        <p:spPr>
          <a:xfrm>
            <a:off x="3225165" y="5758180"/>
            <a:ext cx="3695700" cy="8382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476885"/>
            <a:ext cx="7110730" cy="3701415"/>
          </a:xfrm>
          <a:prstGeom prst="rect">
            <a:avLst/>
          </a:prstGeom>
        </p:spPr>
      </p:pic>
      <p:sp>
        <p:nvSpPr>
          <p:cNvPr id="10" name="文本框 9"/>
          <p:cNvSpPr txBox="1"/>
          <p:nvPr/>
        </p:nvSpPr>
        <p:spPr>
          <a:xfrm>
            <a:off x="920170" y="4148330"/>
            <a:ext cx="9111221" cy="1445260"/>
          </a:xfrm>
          <a:prstGeom prst="rect">
            <a:avLst/>
          </a:prstGeom>
          <a:noFill/>
        </p:spPr>
        <p:txBody>
          <a:bodyPr wrap="square" rtlCol="0">
            <a:spAutoFit/>
          </a:bodyPr>
          <a:lstStyle/>
          <a:p>
            <a:pPr marL="342900" indent="-342900">
              <a:buClr>
                <a:srgbClr val="C00000"/>
              </a:buClr>
              <a:buFont typeface="Zapf Dingbats" panose="05020102010704020609"/>
              <a:buChar char="❑"/>
            </a:pP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A multi-task learning GNN</a:t>
            </a:r>
            <a:r>
              <a:rPr lang="zh-CN" altLang="en-US"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 </a:t>
            </a: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framework.</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7" name="矩形 6"/>
          <p:cNvSpPr/>
          <p:nvPr/>
        </p:nvSpPr>
        <p:spPr>
          <a:xfrm>
            <a:off x="1389380" y="2277110"/>
            <a:ext cx="1388745" cy="1200785"/>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sp>
        <p:nvSpPr>
          <p:cNvPr id="6" name="矩形 5"/>
          <p:cNvSpPr/>
          <p:nvPr/>
        </p:nvSpPr>
        <p:spPr>
          <a:xfrm>
            <a:off x="1388575" y="4653162"/>
            <a:ext cx="7977226" cy="398780"/>
          </a:xfrm>
          <a:prstGeom prst="rect">
            <a:avLst/>
          </a:prstGeom>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A self-supervised scale prediction task.</a:t>
            </a:r>
            <a:endParaRPr lang="zh-CN" altLang="en-US" sz="2000" dirty="0">
              <a:latin typeface="Times New Roman" panose="02020603050405020304" pitchFamily="18" charset="0"/>
              <a:cs typeface="Times New Roman" panose="02020603050405020304" pitchFamily="18" charset="0"/>
            </a:endParaRPr>
          </a:p>
        </p:txBody>
      </p:sp>
      <p:sp>
        <p:nvSpPr>
          <p:cNvPr id="12" name="矩形 11"/>
          <p:cNvSpPr/>
          <p:nvPr/>
        </p:nvSpPr>
        <p:spPr>
          <a:xfrm>
            <a:off x="1928325" y="5013292"/>
            <a:ext cx="2316660" cy="400110"/>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In each time step t</a:t>
            </a:r>
            <a:r>
              <a:rPr lang="zh-CN" altLang="en-US" sz="2000" dirty="0">
                <a:latin typeface="Times New Roman" panose="02020603050405020304" pitchFamily="18" charset="0"/>
                <a:cs typeface="Times New Roman" panose="02020603050405020304" pitchFamily="18" charset="0"/>
              </a:rPr>
              <a:t>：</a:t>
            </a:r>
            <a:endParaRPr lang="zh-CN" altLang="en-US" sz="2000" dirty="0"/>
          </a:p>
        </p:txBody>
      </p:sp>
      <p:pic>
        <p:nvPicPr>
          <p:cNvPr id="13" name="Picture 2"/>
          <p:cNvPicPr>
            <a:picLocks noChangeAspect="1" noChangeArrowheads="1"/>
          </p:cNvPicPr>
          <p:nvPr/>
        </p:nvPicPr>
        <p:blipFill>
          <a:blip r:embed="rId2"/>
          <a:srcRect/>
          <a:stretch>
            <a:fillRect/>
          </a:stretch>
        </p:blipFill>
        <p:spPr bwMode="auto">
          <a:xfrm>
            <a:off x="4169211" y="5190627"/>
            <a:ext cx="2430993" cy="472307"/>
          </a:xfrm>
          <a:prstGeom prst="rect">
            <a:avLst/>
          </a:prstGeom>
          <a:noFill/>
          <a:ln w="9525">
            <a:noFill/>
            <a:miter lim="800000"/>
            <a:headEnd/>
            <a:tailEnd/>
          </a:ln>
          <a:effectLst/>
        </p:spPr>
      </p:pic>
      <p:sp>
        <p:nvSpPr>
          <p:cNvPr id="14" name="矩形 13"/>
          <p:cNvSpPr/>
          <p:nvPr/>
        </p:nvSpPr>
        <p:spPr>
          <a:xfrm>
            <a:off x="1928325" y="5612763"/>
            <a:ext cx="4953000" cy="400110"/>
          </a:xfrm>
          <a:prstGeom prst="rect">
            <a:avLst/>
          </a:prstGeom>
        </p:spPr>
        <p:txBody>
          <a:bodyPr>
            <a:spAutoFit/>
          </a:bodyPr>
          <a:lstStyle/>
          <a:p>
            <a:r>
              <a:rPr lang="en-US" altLang="zh-CN" sz="2000" dirty="0">
                <a:latin typeface="Times New Roman" panose="02020603050405020304" pitchFamily="18" charset="0"/>
                <a:cs typeface="Times New Roman" panose="02020603050405020304" pitchFamily="18" charset="0"/>
              </a:rPr>
              <a:t>Loss_0 is defined as a MRSE:</a:t>
            </a:r>
            <a:endParaRPr lang="zh-CN" altLang="en-US" sz="2000" dirty="0"/>
          </a:p>
        </p:txBody>
      </p:sp>
      <p:pic>
        <p:nvPicPr>
          <p:cNvPr id="15" name="Picture 3"/>
          <p:cNvPicPr>
            <a:picLocks noChangeAspect="1" noChangeArrowheads="1"/>
          </p:cNvPicPr>
          <p:nvPr/>
        </p:nvPicPr>
        <p:blipFill>
          <a:blip r:embed="rId3"/>
          <a:srcRect/>
          <a:stretch>
            <a:fillRect/>
          </a:stretch>
        </p:blipFill>
        <p:spPr bwMode="auto">
          <a:xfrm>
            <a:off x="4052590" y="5955894"/>
            <a:ext cx="3529878" cy="857256"/>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548640"/>
            <a:ext cx="7110730" cy="3701415"/>
          </a:xfrm>
          <a:prstGeom prst="rect">
            <a:avLst/>
          </a:prstGeom>
        </p:spPr>
      </p:pic>
      <p:sp>
        <p:nvSpPr>
          <p:cNvPr id="4" name="矩形 3"/>
          <p:cNvSpPr/>
          <p:nvPr/>
        </p:nvSpPr>
        <p:spPr>
          <a:xfrm>
            <a:off x="5744845" y="1988820"/>
            <a:ext cx="2736215" cy="1944370"/>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cxnSp>
        <p:nvCxnSpPr>
          <p:cNvPr id="5" name="直接箭头连接符 4"/>
          <p:cNvCxnSpPr/>
          <p:nvPr/>
        </p:nvCxnSpPr>
        <p:spPr>
          <a:xfrm>
            <a:off x="6654165" y="2380615"/>
            <a:ext cx="459105" cy="32829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92560" y="4275330"/>
            <a:ext cx="9111221" cy="1107996"/>
          </a:xfrm>
          <a:prstGeom prst="rect">
            <a:avLst/>
          </a:prstGeom>
          <a:noFill/>
        </p:spPr>
        <p:txBody>
          <a:bodyPr wrap="square" rtlCol="0">
            <a:spAutoFit/>
          </a:bodyPr>
          <a:p>
            <a:pPr marL="342900" indent="-342900">
              <a:buClr>
                <a:srgbClr val="C00000"/>
              </a:buClr>
              <a:buFont typeface="Zapf Dingbats" panose="05020102010704020609"/>
              <a:buChar char="❑"/>
            </a:pPr>
            <a:r>
              <a:rPr lang="en-US" altLang="zh-CN" sz="2200" dirty="0">
                <a:latin typeface="Times" panose="00000500000000020000" pitchFamily="2" charset="0"/>
                <a:ea typeface="微软雅黑" panose="020B0503020204020204" pitchFamily="34" charset="-122"/>
              </a:rPr>
              <a:t>Couple dynamic user interests with item temporal information</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23" name="矩形 22"/>
          <p:cNvSpPr/>
          <p:nvPr/>
        </p:nvSpPr>
        <p:spPr>
          <a:xfrm>
            <a:off x="1640205" y="4797425"/>
            <a:ext cx="6933565" cy="706755"/>
          </a:xfrm>
          <a:prstGeom prst="rect">
            <a:avLst/>
          </a:prstGeom>
        </p:spPr>
        <p:txBody>
          <a:bodyPr wrap="square">
            <a:spAutoFit/>
          </a:bodyPr>
          <a:p>
            <a:pPr marL="342900" indent="-34290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DiffGate</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Considering the dynamic item representations to model heterogeneous influence weight</a:t>
            </a:r>
            <a:endParaRPr lang="zh-CN" altLang="en-US" sz="2000" dirty="0"/>
          </a:p>
        </p:txBody>
      </p:sp>
      <p:pic>
        <p:nvPicPr>
          <p:cNvPr id="9" name="图片 8" descr="截屏2022-09-21 22.33.11"/>
          <p:cNvPicPr>
            <a:picLocks noChangeAspect="1"/>
          </p:cNvPicPr>
          <p:nvPr/>
        </p:nvPicPr>
        <p:blipFill>
          <a:blip r:embed="rId2"/>
          <a:stretch>
            <a:fillRect/>
          </a:stretch>
        </p:blipFill>
        <p:spPr>
          <a:xfrm>
            <a:off x="3225165" y="5445125"/>
            <a:ext cx="3514725" cy="714375"/>
          </a:xfrm>
          <a:prstGeom prst="rect">
            <a:avLst/>
          </a:prstGeom>
        </p:spPr>
      </p:pic>
      <p:pic>
        <p:nvPicPr>
          <p:cNvPr id="11" name="图片 10"/>
          <p:cNvPicPr>
            <a:picLocks noChangeAspect="1"/>
          </p:cNvPicPr>
          <p:nvPr/>
        </p:nvPicPr>
        <p:blipFill>
          <a:blip r:embed="rId3"/>
          <a:stretch>
            <a:fillRect/>
          </a:stretch>
        </p:blipFill>
        <p:spPr>
          <a:xfrm>
            <a:off x="2505075" y="6021070"/>
            <a:ext cx="4695825" cy="752475"/>
          </a:xfrm>
          <a:prstGeom prst="rect">
            <a:avLst/>
          </a:prstGeom>
        </p:spPr>
      </p:pic>
      <p:sp>
        <p:nvSpPr>
          <p:cNvPr id="12" name="矩形 11"/>
          <p:cNvSpPr/>
          <p:nvPr/>
        </p:nvSpPr>
        <p:spPr>
          <a:xfrm>
            <a:off x="5744845" y="5464810"/>
            <a:ext cx="862330" cy="637540"/>
          </a:xfrm>
          <a:prstGeom prst="rect">
            <a:avLst/>
          </a:prstGeom>
          <a:ln w="41275" cmpd="sng">
            <a:solidFill>
              <a:srgbClr val="FF0000"/>
            </a:solidFill>
            <a:prstDash val="sysDash"/>
          </a:ln>
        </p:spPr>
        <p:txBody>
          <a:bodyPr vert="horz" lIns="90000" tIns="46800" rIns="90000" bIns="46800" rtlCol="0" anchor="ctr" anchorCtr="0">
            <a:noAutofit/>
          </a:bodyPr>
          <a:p>
            <a:endParaRPr lang="en-US" altLang="zh-CN" sz="900" b="0">
              <a:latin typeface="Times Regular" panose="00000500000000020000" charset="0"/>
              <a:cs typeface="Times Regular" panose="00000500000000020000" charset="0"/>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548640"/>
            <a:ext cx="7110730" cy="3701415"/>
          </a:xfrm>
          <a:prstGeom prst="rect">
            <a:avLst/>
          </a:prstGeom>
        </p:spPr>
      </p:pic>
      <p:sp>
        <p:nvSpPr>
          <p:cNvPr id="4" name="矩形 3"/>
          <p:cNvSpPr/>
          <p:nvPr/>
        </p:nvSpPr>
        <p:spPr>
          <a:xfrm>
            <a:off x="5744845" y="1988820"/>
            <a:ext cx="2736215" cy="1944370"/>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cxnSp>
        <p:nvCxnSpPr>
          <p:cNvPr id="5" name="直接箭头连接符 4"/>
          <p:cNvCxnSpPr/>
          <p:nvPr/>
        </p:nvCxnSpPr>
        <p:spPr>
          <a:xfrm>
            <a:off x="6654165" y="2380615"/>
            <a:ext cx="459105" cy="32829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tretch>
            <a:fillRect/>
          </a:stretch>
        </p:blipFill>
        <p:spPr>
          <a:xfrm>
            <a:off x="2846070" y="5344160"/>
            <a:ext cx="4267200" cy="1247775"/>
          </a:xfrm>
          <a:prstGeom prst="rect">
            <a:avLst/>
          </a:prstGeom>
        </p:spPr>
      </p:pic>
      <p:sp>
        <p:nvSpPr>
          <p:cNvPr id="6" name="文本框 5"/>
          <p:cNvSpPr txBox="1"/>
          <p:nvPr/>
        </p:nvSpPr>
        <p:spPr>
          <a:xfrm>
            <a:off x="992560" y="4275330"/>
            <a:ext cx="9111221" cy="1107996"/>
          </a:xfrm>
          <a:prstGeom prst="rect">
            <a:avLst/>
          </a:prstGeom>
          <a:noFill/>
        </p:spPr>
        <p:txBody>
          <a:bodyPr wrap="square" rtlCol="0">
            <a:spAutoFit/>
          </a:bodyPr>
          <a:p>
            <a:pPr marL="342900" indent="-342900">
              <a:buClr>
                <a:srgbClr val="C00000"/>
              </a:buClr>
              <a:buFont typeface="Zapf Dingbats" panose="05020102010704020609"/>
              <a:buChar char="❑"/>
            </a:pPr>
            <a:r>
              <a:rPr lang="en-US" altLang="zh-CN" sz="2200" dirty="0">
                <a:solidFill>
                  <a:srgbClr val="C00000"/>
                </a:solidFill>
                <a:latin typeface="Times" panose="00000500000000020000" pitchFamily="2" charset="0"/>
                <a:ea typeface="微软雅黑" panose="020B0503020204020204" pitchFamily="34" charset="-122"/>
              </a:rPr>
              <a:t>Couple</a:t>
            </a:r>
            <a:r>
              <a:rPr lang="en-US" altLang="zh-CN" sz="2200" dirty="0">
                <a:latin typeface="Times" panose="00000500000000020000" pitchFamily="2" charset="0"/>
                <a:ea typeface="微软雅黑" panose="020B0503020204020204" pitchFamily="34" charset="-122"/>
              </a:rPr>
              <a:t> dynamic user interests with item temporal information</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22" name="矩形 21"/>
          <p:cNvSpPr/>
          <p:nvPr/>
        </p:nvSpPr>
        <p:spPr>
          <a:xfrm>
            <a:off x="1352795" y="4945478"/>
            <a:ext cx="8882090" cy="398780"/>
          </a:xfrm>
          <a:prstGeom prst="rect">
            <a:avLst/>
          </a:prstGeom>
        </p:spPr>
        <p:txBody>
          <a:bodyPr wrap="square">
            <a:spAutoFit/>
          </a:bodyPr>
          <a:p>
            <a:pPr marL="342900" indent="-34290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FuseGate</a:t>
            </a:r>
            <a:r>
              <a:rPr lang="en-US" altLang="zh-CN" sz="2000" dirty="0">
                <a:latin typeface="Times New Roman" panose="02020603050405020304" pitchFamily="18" charset="0"/>
                <a:cs typeface="Times New Roman" panose="02020603050405020304" pitchFamily="18" charset="0"/>
              </a:rPr>
              <a:t>:  combine the information with the consideration of dependency</a:t>
            </a:r>
            <a:endParaRPr lang="zh-CN" altLang="en-US"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548640"/>
            <a:ext cx="7110730" cy="3701415"/>
          </a:xfrm>
          <a:prstGeom prst="rect">
            <a:avLst/>
          </a:prstGeom>
        </p:spPr>
      </p:pic>
      <p:sp>
        <p:nvSpPr>
          <p:cNvPr id="4" name="矩形 3"/>
          <p:cNvSpPr/>
          <p:nvPr/>
        </p:nvSpPr>
        <p:spPr>
          <a:xfrm>
            <a:off x="1239520" y="1942465"/>
            <a:ext cx="7249795" cy="427355"/>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sp>
        <p:nvSpPr>
          <p:cNvPr id="10" name="文本框 9"/>
          <p:cNvSpPr txBox="1"/>
          <p:nvPr/>
        </p:nvSpPr>
        <p:spPr>
          <a:xfrm>
            <a:off x="992560" y="4275330"/>
            <a:ext cx="9111221" cy="1446550"/>
          </a:xfrm>
          <a:prstGeom prst="rect">
            <a:avLst/>
          </a:prstGeom>
          <a:noFill/>
        </p:spPr>
        <p:txBody>
          <a:bodyPr wrap="square" rtlCol="0">
            <a:spAutoFit/>
          </a:bodyPr>
          <a:lstStyle/>
          <a:p>
            <a:pPr marL="342900" indent="-342900">
              <a:buClr>
                <a:srgbClr val="C00000"/>
              </a:buClr>
              <a:buFont typeface="Zapf Dingbats" panose="05020102010704020609"/>
              <a:buChar char="❑"/>
            </a:pPr>
            <a:r>
              <a:rPr lang="en-US" altLang="zh-CN" sz="2200" dirty="0">
                <a:latin typeface="Times" panose="00000500000000020000" pitchFamily="2" charset="0"/>
                <a:ea typeface="微软雅黑" panose="020B0503020204020204" pitchFamily="34" charset="-122"/>
              </a:rPr>
              <a:t>A time series model to capture temporal dependency.</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9" name="矩形 8"/>
          <p:cNvSpPr/>
          <p:nvPr/>
        </p:nvSpPr>
        <p:spPr>
          <a:xfrm>
            <a:off x="1319701" y="4751932"/>
            <a:ext cx="7977226" cy="677108"/>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altLang="zh-CN" dirty="0">
                <a:latin typeface="Times New Roman" panose="02020603050405020304" pitchFamily="18" charset="0"/>
                <a:cs typeface="Times New Roman" panose="02020603050405020304" pitchFamily="18" charset="0"/>
              </a:rPr>
              <a:t>GRU, for example:</a:t>
            </a:r>
            <a:endParaRPr lang="en-US" altLang="zh-CN"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2" name="Picture 5"/>
          <p:cNvPicPr>
            <a:picLocks noChangeAspect="1" noChangeArrowheads="1"/>
          </p:cNvPicPr>
          <p:nvPr/>
        </p:nvPicPr>
        <p:blipFill>
          <a:blip r:embed="rId2"/>
          <a:srcRect/>
          <a:stretch>
            <a:fillRect/>
          </a:stretch>
        </p:blipFill>
        <p:spPr bwMode="auto">
          <a:xfrm>
            <a:off x="3377223" y="5154999"/>
            <a:ext cx="2934453" cy="1285884"/>
          </a:xfrm>
          <a:prstGeom prst="rect">
            <a:avLst/>
          </a:prstGeom>
          <a:noFill/>
          <a:ln w="9525">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548640"/>
            <a:ext cx="7110730" cy="3701415"/>
          </a:xfrm>
          <a:prstGeom prst="rect">
            <a:avLst/>
          </a:prstGeom>
        </p:spPr>
      </p:pic>
      <p:pic>
        <p:nvPicPr>
          <p:cNvPr id="8" name="Picture 6"/>
          <p:cNvPicPr>
            <a:picLocks noChangeAspect="1" noChangeArrowheads="1"/>
          </p:cNvPicPr>
          <p:nvPr/>
        </p:nvPicPr>
        <p:blipFill>
          <a:blip r:embed="rId2"/>
          <a:srcRect/>
          <a:stretch>
            <a:fillRect/>
          </a:stretch>
        </p:blipFill>
        <p:spPr bwMode="auto">
          <a:xfrm>
            <a:off x="2516593" y="4663396"/>
            <a:ext cx="5143500" cy="504825"/>
          </a:xfrm>
          <a:prstGeom prst="rect">
            <a:avLst/>
          </a:prstGeom>
          <a:noFill/>
          <a:ln w="9525">
            <a:noFill/>
            <a:miter lim="800000"/>
            <a:headEnd/>
            <a:tailEnd/>
          </a:ln>
          <a:effectLst/>
        </p:spPr>
      </p:pic>
      <p:pic>
        <p:nvPicPr>
          <p:cNvPr id="11" name="Picture 7"/>
          <p:cNvPicPr>
            <a:picLocks noChangeAspect="1" noChangeArrowheads="1"/>
          </p:cNvPicPr>
          <p:nvPr/>
        </p:nvPicPr>
        <p:blipFill>
          <a:blip r:embed="rId3"/>
          <a:srcRect/>
          <a:stretch>
            <a:fillRect/>
          </a:stretch>
        </p:blipFill>
        <p:spPr bwMode="auto">
          <a:xfrm>
            <a:off x="3068125" y="5540554"/>
            <a:ext cx="4371975" cy="457200"/>
          </a:xfrm>
          <a:prstGeom prst="rect">
            <a:avLst/>
          </a:prstGeom>
          <a:noFill/>
          <a:ln w="9525">
            <a:noFill/>
            <a:miter lim="800000"/>
            <a:headEnd/>
            <a:tailEnd/>
          </a:ln>
          <a:effectLst/>
        </p:spPr>
      </p:pic>
      <p:sp>
        <p:nvSpPr>
          <p:cNvPr id="14" name="矩形 13"/>
          <p:cNvSpPr/>
          <p:nvPr/>
        </p:nvSpPr>
        <p:spPr>
          <a:xfrm>
            <a:off x="1171168" y="4774693"/>
            <a:ext cx="7977226" cy="1015663"/>
          </a:xfrm>
          <a:prstGeom prst="rect">
            <a:avLst/>
          </a:prstGeom>
        </p:spPr>
        <p:txBody>
          <a:bodyPr wrap="square">
            <a:spAutoFit/>
          </a:bodyPr>
          <a:lstStyle/>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Define Loss1, which :</a:t>
            </a:r>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
        <p:nvSpPr>
          <p:cNvPr id="15" name="矩形 14"/>
          <p:cNvSpPr/>
          <p:nvPr/>
        </p:nvSpPr>
        <p:spPr>
          <a:xfrm>
            <a:off x="1171168" y="5949280"/>
            <a:ext cx="7358114" cy="64633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Note that Loss0 is only used to update Graph neural network's parameters in a joint-training fashion with Loss_1.</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992560" y="4275330"/>
            <a:ext cx="9111221" cy="1107996"/>
          </a:xfrm>
          <a:prstGeom prst="rect">
            <a:avLst/>
          </a:prstGeom>
          <a:noFill/>
        </p:spPr>
        <p:txBody>
          <a:bodyPr wrap="square" rtlCol="0">
            <a:spAutoFit/>
          </a:bodyPr>
          <a:lstStyle/>
          <a:p>
            <a:pPr marL="342900" indent="-342900">
              <a:buClr>
                <a:srgbClr val="C00000"/>
              </a:buClr>
              <a:buFont typeface="Zapf Dingbats" panose="05020102010704020609"/>
              <a:buChar char="❑"/>
            </a:pPr>
            <a:r>
              <a:rPr lang="en-US" altLang="zh-CN" sz="2200" dirty="0">
                <a:latin typeface="Times" panose="00000500000000020000" pitchFamily="2" charset="0"/>
                <a:ea typeface="微软雅黑" panose="020B0503020204020204" pitchFamily="34" charset="-122"/>
              </a:rPr>
              <a:t>Predicted results with the output of  GRU cells:</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6" y="45090"/>
            <a:ext cx="9329736" cy="611054"/>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Experiments</a:t>
            </a:r>
            <a:endParaRPr lang="en-US" sz="3200" dirty="0">
              <a:latin typeface="Times" panose="00000500000000020000" pitchFamily="2" charset="0"/>
              <a:cs typeface="Arial" panose="020B0604020202020204" pitchFamily="34" charset="0"/>
            </a:endParaRPr>
          </a:p>
        </p:txBody>
      </p:sp>
      <p:sp>
        <p:nvSpPr>
          <p:cNvPr id="220" name="文本框 219"/>
          <p:cNvSpPr txBox="1"/>
          <p:nvPr/>
        </p:nvSpPr>
        <p:spPr>
          <a:xfrm>
            <a:off x="128270" y="2899410"/>
            <a:ext cx="5911215" cy="460375"/>
          </a:xfrm>
          <a:prstGeom prst="rect">
            <a:avLst/>
          </a:prstGeom>
          <a:noFill/>
        </p:spPr>
        <p:txBody>
          <a:bodyPr wrap="none" rtlCol="0" anchor="t">
            <a:spAutoFit/>
          </a:bodyPr>
          <a:lstStyle/>
          <a:p>
            <a:pPr marL="171450" indent="-342900" algn="l" fontAlgn="auto">
              <a:buClr>
                <a:srgbClr val="800000"/>
              </a:buClr>
              <a:buFont typeface="Wingdings" panose="05000000000000000000" charset="0"/>
              <a:buChar char=""/>
            </a:pPr>
            <a:r>
              <a:rPr lang="en-US" altLang="zh-CN" sz="2400" dirty="0">
                <a:latin typeface="Times New Roman" panose="02020603050405020304" pitchFamily="18" charset="0"/>
                <a:ea typeface="等线" panose="02010600030101010101" charset="-122"/>
                <a:cs typeface="+mn-ea"/>
                <a:sym typeface="+mn-lt"/>
              </a:rPr>
              <a:t>Rising star prediction results on four datasets</a:t>
            </a:r>
            <a:endParaRPr lang="en-US" altLang="zh-CN" sz="2400" dirty="0">
              <a:latin typeface="Times New Roman" panose="02020603050405020304" pitchFamily="18" charset="0"/>
              <a:ea typeface="等线" panose="02010600030101010101" charset="-122"/>
              <a:cs typeface="+mn-ea"/>
              <a:sym typeface="+mn-lt"/>
            </a:endParaRPr>
          </a:p>
        </p:txBody>
      </p:sp>
      <p:sp>
        <p:nvSpPr>
          <p:cNvPr id="47" name="文本框 46"/>
          <p:cNvSpPr txBox="1"/>
          <p:nvPr/>
        </p:nvSpPr>
        <p:spPr>
          <a:xfrm>
            <a:off x="920750" y="5114290"/>
            <a:ext cx="8714105" cy="645160"/>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nchor="t">
            <a:spAutoFit/>
          </a:bodyPr>
          <a:lstStyle/>
          <a:p>
            <a:pPr algn="l"/>
            <a:r>
              <a:rPr lang="zh-CN" altLang="en-US">
                <a:latin typeface="Times Regular" panose="00000500000000020000" charset="0"/>
                <a:cs typeface="Times Regular" panose="00000500000000020000" charset="0"/>
                <a:sym typeface="+mn-ea"/>
              </a:rPr>
              <a:t> Our model significantly outperforms other sales prediction domain methods in F1-score (</a:t>
            </a:r>
            <a:r>
              <a:rPr lang="en-US" altLang="zh-CN">
                <a:latin typeface="Times Regular" panose="00000500000000020000" charset="0"/>
                <a:cs typeface="Times Regular" panose="00000500000000020000" charset="0"/>
                <a:sym typeface="+mn-ea"/>
              </a:rPr>
              <a:t> </a:t>
            </a:r>
            <a:r>
              <a:rPr lang="zh-CN" altLang="en-US">
                <a:latin typeface="Times Regular" panose="00000500000000020000" charset="0"/>
                <a:cs typeface="Times Regular" panose="00000500000000020000" charset="0"/>
                <a:sym typeface="+mn-ea"/>
              </a:rPr>
              <a:t>improves 68.7% in</a:t>
            </a:r>
            <a:r>
              <a:rPr lang="en-US" altLang="zh-CN">
                <a:latin typeface="Times Regular" panose="00000500000000020000" charset="0"/>
                <a:cs typeface="Times Regular" panose="00000500000000020000" charset="0"/>
                <a:sym typeface="+mn-ea"/>
              </a:rPr>
              <a:t> </a:t>
            </a:r>
            <a:r>
              <a:rPr lang="zh-CN" altLang="en-US">
                <a:latin typeface="Times Regular" panose="00000500000000020000" charset="0"/>
                <a:cs typeface="Times Regular" panose="00000500000000020000" charset="0"/>
                <a:sym typeface="+mn-ea"/>
              </a:rPr>
              <a:t>F1-score on average).</a:t>
            </a:r>
            <a:endParaRPr lang="en-US" altLang="zh-CN">
              <a:latin typeface="Times Regular" panose="00000500000000020000" charset="0"/>
              <a:cs typeface="Times Regular" panose="00000500000000020000" charset="0"/>
              <a:sym typeface="+mn-ea"/>
            </a:endParaRPr>
          </a:p>
        </p:txBody>
      </p:sp>
      <p:pic>
        <p:nvPicPr>
          <p:cNvPr id="3" name="图片 2"/>
          <p:cNvPicPr>
            <a:picLocks noChangeAspect="1"/>
          </p:cNvPicPr>
          <p:nvPr/>
        </p:nvPicPr>
        <p:blipFill>
          <a:blip r:embed="rId1"/>
          <a:srcRect l="18886" t="6954" r="18858" b="74148"/>
          <a:stretch>
            <a:fillRect/>
          </a:stretch>
        </p:blipFill>
        <p:spPr>
          <a:xfrm>
            <a:off x="6300470" y="1845310"/>
            <a:ext cx="1440180" cy="1296035"/>
          </a:xfrm>
          <a:prstGeom prst="rect">
            <a:avLst/>
          </a:prstGeom>
        </p:spPr>
      </p:pic>
      <p:pic>
        <p:nvPicPr>
          <p:cNvPr id="4" name="图片 3"/>
          <p:cNvPicPr>
            <a:picLocks noChangeAspect="1"/>
          </p:cNvPicPr>
          <p:nvPr/>
        </p:nvPicPr>
        <p:blipFill>
          <a:blip r:embed="rId2"/>
          <a:srcRect l="16400" t="16407" r="23111" b="27944"/>
          <a:stretch>
            <a:fillRect/>
          </a:stretch>
        </p:blipFill>
        <p:spPr>
          <a:xfrm>
            <a:off x="6464935" y="426085"/>
            <a:ext cx="950595" cy="1399540"/>
          </a:xfrm>
          <a:prstGeom prst="rect">
            <a:avLst/>
          </a:prstGeom>
        </p:spPr>
      </p:pic>
      <p:pic>
        <p:nvPicPr>
          <p:cNvPr id="17" name="图片 16"/>
          <p:cNvPicPr>
            <a:picLocks noChangeAspect="1"/>
          </p:cNvPicPr>
          <p:nvPr/>
        </p:nvPicPr>
        <p:blipFill>
          <a:blip r:embed="rId3"/>
          <a:srcRect t="26565" b="25481"/>
          <a:stretch>
            <a:fillRect/>
          </a:stretch>
        </p:blipFill>
        <p:spPr>
          <a:xfrm>
            <a:off x="7740650" y="497840"/>
            <a:ext cx="1861185" cy="1190625"/>
          </a:xfrm>
          <a:prstGeom prst="rect">
            <a:avLst/>
          </a:prstGeom>
        </p:spPr>
      </p:pic>
      <p:pic>
        <p:nvPicPr>
          <p:cNvPr id="7" name="图片 6"/>
          <p:cNvPicPr>
            <a:picLocks noChangeAspect="1"/>
          </p:cNvPicPr>
          <p:nvPr/>
        </p:nvPicPr>
        <p:blipFill>
          <a:blip r:embed="rId4"/>
          <a:stretch>
            <a:fillRect/>
          </a:stretch>
        </p:blipFill>
        <p:spPr>
          <a:xfrm>
            <a:off x="8121015" y="1793875"/>
            <a:ext cx="1438910" cy="1248410"/>
          </a:xfrm>
          <a:prstGeom prst="rect">
            <a:avLst/>
          </a:prstGeom>
        </p:spPr>
      </p:pic>
      <p:pic>
        <p:nvPicPr>
          <p:cNvPr id="8" name="图片 7"/>
          <p:cNvPicPr>
            <a:picLocks noChangeAspect="1"/>
          </p:cNvPicPr>
          <p:nvPr/>
        </p:nvPicPr>
        <p:blipFill>
          <a:blip r:embed="rId5"/>
          <a:srcRect l="3628" t="11288"/>
          <a:stretch>
            <a:fillRect/>
          </a:stretch>
        </p:blipFill>
        <p:spPr>
          <a:xfrm>
            <a:off x="76200" y="654050"/>
            <a:ext cx="6275070" cy="2346960"/>
          </a:xfrm>
          <a:prstGeom prst="rect">
            <a:avLst/>
          </a:prstGeom>
        </p:spPr>
      </p:pic>
      <p:pic>
        <p:nvPicPr>
          <p:cNvPr id="9" name="图片 8"/>
          <p:cNvPicPr>
            <a:picLocks noChangeAspect="1"/>
          </p:cNvPicPr>
          <p:nvPr/>
        </p:nvPicPr>
        <p:blipFill>
          <a:blip r:embed="rId6"/>
          <a:stretch>
            <a:fillRect/>
          </a:stretch>
        </p:blipFill>
        <p:spPr>
          <a:xfrm>
            <a:off x="2648585" y="5876925"/>
            <a:ext cx="3563620" cy="971550"/>
          </a:xfrm>
          <a:prstGeom prst="rect">
            <a:avLst/>
          </a:prstGeom>
        </p:spPr>
      </p:pic>
      <p:sp>
        <p:nvSpPr>
          <p:cNvPr id="10" name="文本框 9"/>
          <p:cNvSpPr txBox="1"/>
          <p:nvPr/>
        </p:nvSpPr>
        <p:spPr>
          <a:xfrm>
            <a:off x="200660" y="6093460"/>
            <a:ext cx="1964055" cy="460375"/>
          </a:xfrm>
          <a:prstGeom prst="rect">
            <a:avLst/>
          </a:prstGeom>
          <a:noFill/>
        </p:spPr>
        <p:txBody>
          <a:bodyPr wrap="none" rtlCol="0" anchor="t">
            <a:spAutoFit/>
          </a:bodyPr>
          <a:lstStyle/>
          <a:p>
            <a:pPr marL="171450" indent="-342900" algn="l" fontAlgn="auto">
              <a:buClr>
                <a:srgbClr val="800000"/>
              </a:buClr>
              <a:buFont typeface="Wingdings" panose="05000000000000000000" charset="0"/>
              <a:buChar char=""/>
            </a:pPr>
            <a:r>
              <a:rPr lang="en-US" altLang="zh-CN" sz="2400" dirty="0">
                <a:latin typeface="Times New Roman" panose="02020603050405020304" pitchFamily="18" charset="0"/>
                <a:ea typeface="等线" panose="02010600030101010101" charset="-122"/>
                <a:cs typeface="+mn-ea"/>
                <a:sym typeface="+mn-lt"/>
              </a:rPr>
              <a:t>Application</a:t>
            </a:r>
            <a:endParaRPr lang="en-US" altLang="zh-CN" sz="2400" dirty="0">
              <a:latin typeface="Times New Roman" panose="02020603050405020304" pitchFamily="18" charset="0"/>
              <a:ea typeface="等线" panose="02010600030101010101" charset="-122"/>
              <a:cs typeface="+mn-ea"/>
              <a:sym typeface="+mn-lt"/>
            </a:endParaRPr>
          </a:p>
        </p:txBody>
      </p:sp>
      <p:pic>
        <p:nvPicPr>
          <p:cNvPr id="11" name="图片 10"/>
          <p:cNvPicPr>
            <a:picLocks noChangeAspect="1"/>
          </p:cNvPicPr>
          <p:nvPr/>
        </p:nvPicPr>
        <p:blipFill>
          <a:blip r:embed="rId7"/>
          <a:srcRect t="5648" b="74991"/>
          <a:stretch>
            <a:fillRect/>
          </a:stretch>
        </p:blipFill>
        <p:spPr>
          <a:xfrm>
            <a:off x="6609080" y="5899785"/>
            <a:ext cx="2263140" cy="948055"/>
          </a:xfrm>
          <a:prstGeom prst="rect">
            <a:avLst/>
          </a:prstGeom>
        </p:spPr>
      </p:pic>
      <p:pic>
        <p:nvPicPr>
          <p:cNvPr id="5" name="Picture 2"/>
          <p:cNvPicPr>
            <a:picLocks noChangeAspect="1" noChangeArrowheads="1"/>
          </p:cNvPicPr>
          <p:nvPr/>
        </p:nvPicPr>
        <p:blipFill>
          <a:blip r:embed="rId8"/>
          <a:srcRect t="11895" b="49949"/>
          <a:stretch>
            <a:fillRect/>
          </a:stretch>
        </p:blipFill>
        <p:spPr bwMode="auto">
          <a:xfrm>
            <a:off x="416560" y="3288030"/>
            <a:ext cx="9088755" cy="1739900"/>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Experiments</a:t>
            </a:r>
            <a:endParaRPr lang="en-US" sz="3200" dirty="0">
              <a:latin typeface="Times" panose="00000500000000020000" pitchFamily="2" charset="0"/>
              <a:cs typeface="Arial" panose="020B0604020202020204" pitchFamily="34" charset="0"/>
            </a:endParaRPr>
          </a:p>
        </p:txBody>
      </p:sp>
      <p:pic>
        <p:nvPicPr>
          <p:cNvPr id="8" name="Picture 3"/>
          <p:cNvPicPr>
            <a:picLocks noChangeAspect="1" noChangeArrowheads="1"/>
          </p:cNvPicPr>
          <p:nvPr/>
        </p:nvPicPr>
        <p:blipFill>
          <a:blip r:embed="rId1"/>
          <a:srcRect/>
          <a:stretch>
            <a:fillRect/>
          </a:stretch>
        </p:blipFill>
        <p:spPr bwMode="auto">
          <a:xfrm>
            <a:off x="2063465" y="1628800"/>
            <a:ext cx="5779068" cy="2468206"/>
          </a:xfrm>
          <a:prstGeom prst="rect">
            <a:avLst/>
          </a:prstGeom>
          <a:noFill/>
          <a:ln w="9525">
            <a:noFill/>
            <a:miter lim="800000"/>
            <a:headEnd/>
            <a:tailEnd/>
          </a:ln>
          <a:effectLst/>
        </p:spPr>
      </p:pic>
      <p:pic>
        <p:nvPicPr>
          <p:cNvPr id="3" name="图片 2"/>
          <p:cNvPicPr>
            <a:picLocks noChangeAspect="1"/>
          </p:cNvPicPr>
          <p:nvPr/>
        </p:nvPicPr>
        <p:blipFill>
          <a:blip r:embed="rId2"/>
          <a:srcRect l="18886" t="6954" r="18858" b="74148"/>
          <a:stretch>
            <a:fillRect/>
          </a:stretch>
        </p:blipFill>
        <p:spPr>
          <a:xfrm>
            <a:off x="3276600" y="5424805"/>
            <a:ext cx="1440180" cy="1296035"/>
          </a:xfrm>
          <a:prstGeom prst="rect">
            <a:avLst/>
          </a:prstGeom>
        </p:spPr>
      </p:pic>
      <p:pic>
        <p:nvPicPr>
          <p:cNvPr id="4" name="图片 3"/>
          <p:cNvPicPr>
            <a:picLocks noChangeAspect="1"/>
          </p:cNvPicPr>
          <p:nvPr/>
        </p:nvPicPr>
        <p:blipFill>
          <a:blip r:embed="rId3"/>
          <a:srcRect l="16400" t="16407" r="23111" b="27944"/>
          <a:stretch>
            <a:fillRect/>
          </a:stretch>
        </p:blipFill>
        <p:spPr>
          <a:xfrm>
            <a:off x="3441065" y="4005580"/>
            <a:ext cx="950595" cy="1399540"/>
          </a:xfrm>
          <a:prstGeom prst="rect">
            <a:avLst/>
          </a:prstGeom>
        </p:spPr>
      </p:pic>
      <p:pic>
        <p:nvPicPr>
          <p:cNvPr id="17" name="图片 16"/>
          <p:cNvPicPr>
            <a:picLocks noChangeAspect="1"/>
          </p:cNvPicPr>
          <p:nvPr/>
        </p:nvPicPr>
        <p:blipFill>
          <a:blip r:embed="rId4"/>
          <a:srcRect t="26565" b="25481"/>
          <a:stretch>
            <a:fillRect/>
          </a:stretch>
        </p:blipFill>
        <p:spPr>
          <a:xfrm>
            <a:off x="4716780" y="4077335"/>
            <a:ext cx="1861185" cy="1190625"/>
          </a:xfrm>
          <a:prstGeom prst="rect">
            <a:avLst/>
          </a:prstGeom>
        </p:spPr>
      </p:pic>
      <p:pic>
        <p:nvPicPr>
          <p:cNvPr id="7" name="图片 6"/>
          <p:cNvPicPr>
            <a:picLocks noChangeAspect="1"/>
          </p:cNvPicPr>
          <p:nvPr/>
        </p:nvPicPr>
        <p:blipFill>
          <a:blip r:embed="rId5"/>
          <a:stretch>
            <a:fillRect/>
          </a:stretch>
        </p:blipFill>
        <p:spPr>
          <a:xfrm>
            <a:off x="5097145" y="5373370"/>
            <a:ext cx="1438910" cy="124841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Experiments</a:t>
            </a:r>
            <a:endParaRPr lang="en-US" sz="3200" dirty="0">
              <a:latin typeface="Times" panose="00000500000000020000" pitchFamily="2" charset="0"/>
              <a:cs typeface="Arial" panose="020B0604020202020204" pitchFamily="34" charset="0"/>
            </a:endParaRPr>
          </a:p>
        </p:txBody>
      </p:sp>
      <p:sp>
        <p:nvSpPr>
          <p:cNvPr id="220" name="文本框 219"/>
          <p:cNvSpPr txBox="1"/>
          <p:nvPr/>
        </p:nvSpPr>
        <p:spPr>
          <a:xfrm>
            <a:off x="415925" y="765175"/>
            <a:ext cx="5911215" cy="460375"/>
          </a:xfrm>
          <a:prstGeom prst="rect">
            <a:avLst/>
          </a:prstGeom>
          <a:noFill/>
        </p:spPr>
        <p:txBody>
          <a:bodyPr wrap="none" rtlCol="0" anchor="t">
            <a:spAutoFit/>
          </a:bodyPr>
          <a:p>
            <a:pPr marL="171450" indent="-342900" algn="l" fontAlgn="auto">
              <a:buClr>
                <a:srgbClr val="800000"/>
              </a:buClr>
              <a:buFont typeface="Wingdings" panose="05000000000000000000" charset="0"/>
              <a:buChar char=""/>
            </a:pPr>
            <a:r>
              <a:rPr lang="en-US" altLang="zh-CN" sz="2400" dirty="0">
                <a:latin typeface="Times New Roman" panose="02020603050405020304" pitchFamily="18" charset="0"/>
                <a:ea typeface="等线" panose="02010600030101010101" charset="-122"/>
                <a:cs typeface="+mn-ea"/>
                <a:sym typeface="+mn-lt"/>
              </a:rPr>
              <a:t>Rising star prediction results on four datasets</a:t>
            </a:r>
            <a:endParaRPr lang="en-US" altLang="zh-CN" sz="2400" dirty="0">
              <a:latin typeface="Times New Roman" panose="02020603050405020304" pitchFamily="18" charset="0"/>
              <a:ea typeface="等线" panose="02010600030101010101" charset="-122"/>
              <a:cs typeface="+mn-ea"/>
              <a:sym typeface="+mn-lt"/>
            </a:endParaRPr>
          </a:p>
        </p:txBody>
      </p:sp>
      <p:sp>
        <p:nvSpPr>
          <p:cNvPr id="47" name="文本框 46"/>
          <p:cNvSpPr txBox="1"/>
          <p:nvPr/>
        </p:nvSpPr>
        <p:spPr>
          <a:xfrm>
            <a:off x="704850" y="3714750"/>
            <a:ext cx="8714105" cy="645160"/>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rtlCol="0" anchor="t">
            <a:spAutoFit/>
          </a:bodyPr>
          <a:p>
            <a:pPr algn="l"/>
            <a:r>
              <a:rPr lang="zh-CN" altLang="en-US">
                <a:latin typeface="Times Regular" panose="00000500000000020000" charset="0"/>
                <a:cs typeface="Times Regular" panose="00000500000000020000" charset="0"/>
                <a:sym typeface="+mn-ea"/>
              </a:rPr>
              <a:t> Our model significantly outperforms other sales prediction domain methods in F1-score (</a:t>
            </a:r>
            <a:r>
              <a:rPr lang="en-US" altLang="zh-CN">
                <a:latin typeface="Times Regular" panose="00000500000000020000" charset="0"/>
                <a:cs typeface="Times Regular" panose="00000500000000020000" charset="0"/>
                <a:sym typeface="+mn-ea"/>
              </a:rPr>
              <a:t> </a:t>
            </a:r>
            <a:r>
              <a:rPr lang="zh-CN" altLang="en-US">
                <a:latin typeface="Times Regular" panose="00000500000000020000" charset="0"/>
                <a:cs typeface="Times Regular" panose="00000500000000020000" charset="0"/>
                <a:sym typeface="+mn-ea"/>
              </a:rPr>
              <a:t>improves 68.7% in</a:t>
            </a:r>
            <a:r>
              <a:rPr lang="en-US" altLang="zh-CN">
                <a:latin typeface="Times Regular" panose="00000500000000020000" charset="0"/>
                <a:cs typeface="Times Regular" panose="00000500000000020000" charset="0"/>
                <a:sym typeface="+mn-ea"/>
              </a:rPr>
              <a:t> </a:t>
            </a:r>
            <a:r>
              <a:rPr lang="zh-CN" altLang="en-US">
                <a:latin typeface="Times Regular" panose="00000500000000020000" charset="0"/>
                <a:cs typeface="Times Regular" panose="00000500000000020000" charset="0"/>
                <a:sym typeface="+mn-ea"/>
              </a:rPr>
              <a:t>F1-score on average).</a:t>
            </a:r>
            <a:endParaRPr lang="en-US" altLang="zh-CN">
              <a:latin typeface="Times Regular" panose="00000500000000020000" charset="0"/>
              <a:cs typeface="Times Regular" panose="00000500000000020000" charset="0"/>
              <a:sym typeface="+mn-ea"/>
            </a:endParaRPr>
          </a:p>
        </p:txBody>
      </p:sp>
      <p:pic>
        <p:nvPicPr>
          <p:cNvPr id="5" name="Picture 2"/>
          <p:cNvPicPr>
            <a:picLocks noChangeAspect="1" noChangeArrowheads="1"/>
          </p:cNvPicPr>
          <p:nvPr/>
        </p:nvPicPr>
        <p:blipFill>
          <a:blip r:embed="rId1"/>
          <a:srcRect b="48307"/>
          <a:stretch>
            <a:fillRect/>
          </a:stretch>
        </p:blipFill>
        <p:spPr bwMode="auto">
          <a:xfrm>
            <a:off x="137160" y="1225550"/>
            <a:ext cx="9480550" cy="2458584"/>
          </a:xfrm>
          <a:prstGeom prst="rect">
            <a:avLst/>
          </a:prstGeom>
          <a:noFill/>
          <a:ln w="9525">
            <a:noFill/>
            <a:miter lim="800000"/>
            <a:headEnd/>
            <a:tailEnd/>
          </a:ln>
          <a:effectLst/>
        </p:spPr>
      </p:pic>
      <p:pic>
        <p:nvPicPr>
          <p:cNvPr id="3" name="Picture 2"/>
          <p:cNvPicPr>
            <a:picLocks noChangeAspect="1" noChangeArrowheads="1"/>
          </p:cNvPicPr>
          <p:nvPr/>
        </p:nvPicPr>
        <p:blipFill>
          <a:blip r:embed="rId1"/>
          <a:srcRect t="53268"/>
          <a:stretch>
            <a:fillRect/>
          </a:stretch>
        </p:blipFill>
        <p:spPr bwMode="auto">
          <a:xfrm>
            <a:off x="212725" y="4437244"/>
            <a:ext cx="9480550" cy="22226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18445"/>
            <a:ext cx="9329736" cy="611054"/>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Experiments</a:t>
            </a:r>
            <a:endParaRPr lang="en-US" sz="3200" dirty="0">
              <a:latin typeface="Times" panose="00000500000000020000" pitchFamily="2" charset="0"/>
              <a:cs typeface="Arial" panose="020B0604020202020204" pitchFamily="34" charset="0"/>
            </a:endParaRPr>
          </a:p>
        </p:txBody>
      </p:sp>
      <p:pic>
        <p:nvPicPr>
          <p:cNvPr id="5" name="Picture 3"/>
          <p:cNvPicPr>
            <a:picLocks noChangeAspect="1" noChangeArrowheads="1"/>
          </p:cNvPicPr>
          <p:nvPr/>
        </p:nvPicPr>
        <p:blipFill>
          <a:blip r:embed="rId1"/>
          <a:srcRect/>
          <a:stretch>
            <a:fillRect/>
          </a:stretch>
        </p:blipFill>
        <p:spPr bwMode="auto">
          <a:xfrm>
            <a:off x="2272026" y="1000108"/>
            <a:ext cx="5305092" cy="52864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zh-CN" sz="3200" b="1" dirty="0">
                <a:latin typeface="Times" panose="00000500000000020000" pitchFamily="2" charset="0"/>
                <a:ea typeface="黑体"/>
                <a:cs typeface="黑体"/>
              </a:rPr>
              <a:t>Background</a:t>
            </a:r>
            <a:endParaRPr lang="en-US" altLang="zh-CN" sz="3200" b="1" dirty="0">
              <a:latin typeface="Times" panose="00000500000000020000" pitchFamily="2" charset="0"/>
              <a:ea typeface="黑体"/>
              <a:cs typeface="黑体"/>
            </a:endParaRPr>
          </a:p>
        </p:txBody>
      </p:sp>
      <p:sp>
        <p:nvSpPr>
          <p:cNvPr id="5" name="Content Placeholder 2"/>
          <p:cNvSpPr>
            <a:spLocks noGrp="1"/>
          </p:cNvSpPr>
          <p:nvPr>
            <p:ph idx="1"/>
          </p:nvPr>
        </p:nvSpPr>
        <p:spPr>
          <a:xfrm>
            <a:off x="416560" y="5300820"/>
            <a:ext cx="9363076" cy="5145089"/>
          </a:xfrm>
        </p:spPr>
        <p:txBody>
          <a:bodyPr/>
          <a:lstStyle/>
          <a:p>
            <a:endParaRPr lang="en-US" altLang="zh-CN" sz="1500" dirty="0">
              <a:latin typeface="Times" panose="00000500000000020000" pitchFamily="2" charset="0"/>
              <a:ea typeface="黑体"/>
              <a:cs typeface="Arial" panose="020B0604020202020204"/>
            </a:endParaRPr>
          </a:p>
          <a:p>
            <a:pPr>
              <a:buClr>
                <a:srgbClr val="C00000"/>
              </a:buClr>
              <a:buFont typeface="Zapf Dingbats" panose="05020102010704020609"/>
              <a:buChar char="❑"/>
            </a:pPr>
            <a:r>
              <a:rPr lang="en-US" altLang="zh-CN" sz="2800" dirty="0">
                <a:latin typeface="Times" panose="00000500000000020000" pitchFamily="2" charset="0"/>
                <a:ea typeface="黑体"/>
                <a:cs typeface="Arial" panose="020B0604020202020204"/>
              </a:rPr>
              <a:t>We aim to model the user interest in the diffusion process and apply it to the real-world application.</a:t>
            </a:r>
            <a:endParaRPr lang="zh-CN" altLang="en-US" sz="2800" dirty="0">
              <a:latin typeface="Times" panose="00000500000000020000" pitchFamily="2" charset="0"/>
              <a:ea typeface="黑体"/>
              <a:cs typeface="Arial" panose="020B0604020202020204"/>
            </a:endParaRPr>
          </a:p>
        </p:txBody>
      </p:sp>
      <p:pic>
        <p:nvPicPr>
          <p:cNvPr id="6"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84985" y="1917302"/>
            <a:ext cx="6172836" cy="3224928"/>
          </a:xfrm>
          <a:prstGeom prst="rect">
            <a:avLst/>
          </a:prstGeom>
        </p:spPr>
      </p:pic>
      <p:sp>
        <p:nvSpPr>
          <p:cNvPr id="2" name="文本框 1"/>
          <p:cNvSpPr txBox="1"/>
          <p:nvPr/>
        </p:nvSpPr>
        <p:spPr>
          <a:xfrm>
            <a:off x="2363470" y="1124585"/>
            <a:ext cx="5744845" cy="460375"/>
          </a:xfrm>
          <a:prstGeom prst="rect">
            <a:avLst/>
          </a:prstGeom>
          <a:noFill/>
        </p:spPr>
        <p:txBody>
          <a:bodyPr wrap="square" rtlCol="0">
            <a:spAutoFit/>
          </a:bodyPr>
          <a:lstStyle/>
          <a:p>
            <a:r>
              <a:rPr lang="en-US" altLang="zh-CN" sz="2400"/>
              <a:t>Model user influence in diffusion graph</a:t>
            </a:r>
            <a:endParaRPr lang="en-US" altLang="zh-CN" sz="2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Times" panose="00000500000000020000" pitchFamily="2" charset="0"/>
              </a:rPr>
              <a:t>Conclusions</a:t>
            </a:r>
            <a:endParaRPr kumimoji="1" lang="zh-CN" altLang="en-US" b="1" dirty="0">
              <a:latin typeface="Times" panose="00000500000000020000" pitchFamily="2" charset="0"/>
            </a:endParaRPr>
          </a:p>
        </p:txBody>
      </p:sp>
      <p:sp>
        <p:nvSpPr>
          <p:cNvPr id="3" name="内容占位符 2"/>
          <p:cNvSpPr>
            <a:spLocks noGrp="1"/>
          </p:cNvSpPr>
          <p:nvPr>
            <p:ph idx="1"/>
          </p:nvPr>
        </p:nvSpPr>
        <p:spPr>
          <a:xfrm>
            <a:off x="380968" y="1142984"/>
            <a:ext cx="9139237" cy="4899024"/>
          </a:xfrm>
        </p:spPr>
        <p:txBody>
          <a:bodyPr/>
          <a:lstStyle/>
          <a:p>
            <a:pPr>
              <a:buClr>
                <a:srgbClr val="C00000"/>
              </a:buClr>
              <a:buFont typeface="Zapf Dingbats" panose="05020102010704020609"/>
              <a:buChar char="❑"/>
            </a:pPr>
            <a:r>
              <a:rPr kumimoji="1" lang="en-US" altLang="zh-CN" sz="2000" dirty="0">
                <a:latin typeface="Times" panose="00000500000000020000" pitchFamily="2" charset="0"/>
              </a:rPr>
              <a:t>We propose to study the novel and practical problem: </a:t>
            </a:r>
            <a:r>
              <a:rPr kumimoji="1" lang="en-US" altLang="zh-CN" sz="2000" dirty="0">
                <a:solidFill>
                  <a:srgbClr val="C00000"/>
                </a:solidFill>
                <a:latin typeface="Times" panose="00000500000000020000" pitchFamily="2" charset="0"/>
              </a:rPr>
              <a:t>rising star prediction </a:t>
            </a:r>
            <a:r>
              <a:rPr kumimoji="1" lang="en-US" altLang="zh-CN" sz="2000" dirty="0">
                <a:latin typeface="Times" panose="00000500000000020000" pitchFamily="2" charset="0"/>
              </a:rPr>
              <a:t>on the online market;</a:t>
            </a:r>
            <a:endParaRPr kumimoji="1" lang="en-US" altLang="zh-CN" sz="2000" dirty="0">
              <a:latin typeface="Times" panose="00000500000000020000" pitchFamily="2" charset="0"/>
            </a:endParaRPr>
          </a:p>
          <a:p>
            <a:pPr>
              <a:buClr>
                <a:srgbClr val="C00000"/>
              </a:buClr>
              <a:buFont typeface="Zapf Dingbats" panose="05020102010704020609"/>
              <a:buChar char="❑"/>
            </a:pPr>
            <a:r>
              <a:rPr kumimoji="1" lang="en-US" altLang="zh-CN" sz="2000" dirty="0">
                <a:latin typeface="Times" panose="00000500000000020000" pitchFamily="2" charset="0"/>
              </a:rPr>
              <a:t>Based on observational studies, we formulate a novel framework </a:t>
            </a:r>
            <a:r>
              <a:rPr kumimoji="1" lang="en-US" altLang="zh-CN" sz="2000" dirty="0" err="1">
                <a:solidFill>
                  <a:srgbClr val="C00000"/>
                </a:solidFill>
                <a:latin typeface="Times" panose="00000500000000020000" pitchFamily="2" charset="0"/>
              </a:rPr>
              <a:t>RiseNet</a:t>
            </a:r>
            <a:r>
              <a:rPr kumimoji="1" lang="en-US" altLang="zh-CN" sz="2000" dirty="0">
                <a:solidFill>
                  <a:srgbClr val="C00000"/>
                </a:solidFill>
                <a:latin typeface="Times" panose="00000500000000020000" pitchFamily="2" charset="0"/>
              </a:rPr>
              <a:t>, </a:t>
            </a:r>
            <a:r>
              <a:rPr kumimoji="1" lang="en-US" altLang="zh-CN" sz="2000" dirty="0">
                <a:latin typeface="Times" panose="00000500000000020000" pitchFamily="2" charset="0"/>
              </a:rPr>
              <a:t>predicts rising stars by </a:t>
            </a:r>
            <a:r>
              <a:rPr kumimoji="1" lang="en-US" altLang="zh-CN" sz="2000" dirty="0">
                <a:solidFill>
                  <a:srgbClr val="C00000"/>
                </a:solidFill>
                <a:latin typeface="Times" panose="00000500000000020000" pitchFamily="2" charset="0"/>
              </a:rPr>
              <a:t>leveraging user interest diffusion </a:t>
            </a:r>
            <a:r>
              <a:rPr kumimoji="1" lang="en-US" altLang="zh-CN" sz="2000" dirty="0">
                <a:latin typeface="Times" panose="00000500000000020000" pitchFamily="2" charset="0"/>
              </a:rPr>
              <a:t>and </a:t>
            </a:r>
            <a:r>
              <a:rPr kumimoji="1" lang="en-US" altLang="zh-CN" sz="2000" dirty="0">
                <a:solidFill>
                  <a:srgbClr val="C00000"/>
                </a:solidFill>
                <a:latin typeface="Times" panose="00000500000000020000" pitchFamily="2" charset="0"/>
              </a:rPr>
              <a:t>item information</a:t>
            </a:r>
            <a:r>
              <a:rPr kumimoji="1" lang="en-US" altLang="zh-CN" sz="2000" dirty="0">
                <a:latin typeface="Times" panose="00000500000000020000" pitchFamily="2" charset="0"/>
              </a:rPr>
              <a:t> simultaneously;</a:t>
            </a:r>
            <a:endParaRPr kumimoji="1" lang="en-US" altLang="zh-CN" sz="2000" dirty="0">
              <a:latin typeface="Times" panose="00000500000000020000" pitchFamily="2" charset="0"/>
            </a:endParaRPr>
          </a:p>
          <a:p>
            <a:pPr>
              <a:buClr>
                <a:srgbClr val="C00000"/>
              </a:buClr>
              <a:buFont typeface="Zapf Dingbats" panose="05020102010704020609"/>
              <a:buChar char="❑"/>
            </a:pPr>
            <a:r>
              <a:rPr kumimoji="1" lang="en-US" altLang="zh-CN" sz="2000" dirty="0">
                <a:latin typeface="Times" panose="00000500000000020000" pitchFamily="2" charset="0"/>
              </a:rPr>
              <a:t>Employing a large real-world dataset, we conduct extensive experiments to validate the proposed model over several baselines.</a:t>
            </a:r>
            <a:endParaRPr kumimoji="1" lang="en-US" altLang="zh-CN" sz="2000" dirty="0">
              <a:latin typeface="Times" panose="00000500000000020000" pitchFamily="2" charset="0"/>
            </a:endParaRPr>
          </a:p>
          <a:p>
            <a:pPr>
              <a:buClr>
                <a:srgbClr val="C00000"/>
              </a:buClr>
              <a:buFont typeface="Zapf Dingbats" panose="05020102010704020609"/>
              <a:buChar char="❑"/>
            </a:pPr>
            <a:r>
              <a:rPr kumimoji="1" lang="en-US" altLang="zh-CN" sz="2000" dirty="0">
                <a:latin typeface="Times" panose="00000500000000020000" pitchFamily="2" charset="0"/>
              </a:rPr>
              <a:t>Application in Taobao:</a:t>
            </a:r>
            <a:endParaRPr kumimoji="1" lang="en-US" altLang="zh-CN" sz="2000" dirty="0">
              <a:latin typeface="Times" panose="00000500000000020000" pitchFamily="2" charset="0"/>
            </a:endParaRPr>
          </a:p>
          <a:p>
            <a:pPr>
              <a:buClr>
                <a:srgbClr val="C00000"/>
              </a:buClr>
              <a:buFont typeface="Zapf Dingbats" panose="05020102010704020609"/>
              <a:buChar char="❑"/>
            </a:pPr>
            <a:endParaRPr kumimoji="1" lang="en-US" altLang="zh-CN" sz="2000" dirty="0">
              <a:latin typeface="Times" panose="00000500000000020000" pitchFamily="2" charset="0"/>
            </a:endParaRPr>
          </a:p>
          <a:p>
            <a:pPr marL="0" indent="0">
              <a:buNone/>
            </a:pPr>
            <a:endParaRPr kumimoji="1" lang="en-US" altLang="zh-CN" sz="2400" dirty="0">
              <a:latin typeface="Times" panose="00000500000000020000" pitchFamily="2" charset="0"/>
            </a:endParaRPr>
          </a:p>
          <a:p>
            <a:pPr marL="0" indent="0">
              <a:buNone/>
            </a:pPr>
            <a:endParaRPr kumimoji="1" lang="en-US" altLang="zh-CN" sz="2400" dirty="0">
              <a:latin typeface="Times" panose="00000500000000020000" pitchFamily="2" charset="0"/>
            </a:endParaRPr>
          </a:p>
          <a:p>
            <a:pPr marL="0" indent="0">
              <a:buNone/>
            </a:pPr>
            <a:r>
              <a:rPr kumimoji="1" lang="en-US" altLang="zh-CN" sz="2400" b="1" dirty="0">
                <a:latin typeface="微软雅黑" panose="020B0503020204020204" pitchFamily="34" charset="-122"/>
                <a:ea typeface="微软雅黑" panose="020B0503020204020204" pitchFamily="34" charset="-122"/>
              </a:rPr>
              <a:t>THANKS</a:t>
            </a:r>
            <a:r>
              <a:rPr kumimoji="1" lang="zh-CN" altLang="en-US" sz="2400" b="1" dirty="0">
                <a:latin typeface="微软雅黑" panose="020B0503020204020204" pitchFamily="34" charset="-122"/>
                <a:ea typeface="微软雅黑" panose="020B0503020204020204" pitchFamily="34" charset="-122"/>
              </a:rPr>
              <a:t>  </a:t>
            </a:r>
            <a:r>
              <a:rPr kumimoji="1" lang="en-US" altLang="zh-CN" sz="2400" b="1" dirty="0">
                <a:latin typeface="微软雅黑" panose="020B0503020204020204" pitchFamily="34" charset="-122"/>
                <a:ea typeface="微软雅黑" panose="020B0503020204020204" pitchFamily="34" charset="-122"/>
              </a:rPr>
              <a:t>|</a:t>
            </a:r>
            <a:endParaRPr kumimoji="1" lang="en-US" altLang="zh-CN" sz="2400" b="1" dirty="0">
              <a:latin typeface="微软雅黑" panose="020B0503020204020204" pitchFamily="34" charset="-122"/>
              <a:ea typeface="微软雅黑" panose="020B0503020204020204" pitchFamily="34" charset="-122"/>
            </a:endParaRPr>
          </a:p>
          <a:p>
            <a:pPr marL="0" indent="0">
              <a:buNone/>
            </a:pPr>
            <a:endParaRPr kumimoji="1" lang="en-US" altLang="zh-CN" sz="1800" dirty="0">
              <a:latin typeface="Times" panose="00000500000000020000" pitchFamily="2" charset="0"/>
            </a:endParaRPr>
          </a:p>
          <a:p>
            <a:pPr marL="0" indent="0">
              <a:buNone/>
            </a:pPr>
            <a:endParaRPr kumimoji="1" lang="zh-CN" altLang="en-US" sz="2000" b="1" i="1" dirty="0">
              <a:solidFill>
                <a:srgbClr val="0262AA"/>
              </a:solidFill>
              <a:latin typeface="Times" panose="00000500000000020000" pitchFamily="2" charset="0"/>
            </a:endParaRPr>
          </a:p>
        </p:txBody>
      </p:sp>
      <p:sp>
        <p:nvSpPr>
          <p:cNvPr id="5" name="矩形 4"/>
          <p:cNvSpPr/>
          <p:nvPr/>
        </p:nvSpPr>
        <p:spPr>
          <a:xfrm>
            <a:off x="2145034" y="5085715"/>
            <a:ext cx="947695" cy="460375"/>
          </a:xfrm>
          <a:prstGeom prst="rect">
            <a:avLst/>
          </a:prstGeom>
        </p:spPr>
        <p:txBody>
          <a:bodyPr wrap="square">
            <a:spAutoFit/>
          </a:bodyPr>
          <a:lstStyle/>
          <a:p>
            <a:pPr marL="0" indent="0">
              <a:buNone/>
            </a:pPr>
            <a:r>
              <a:rPr kumimoji="1" lang="en-US" altLang="zh-CN" sz="2400" b="1" dirty="0">
                <a:solidFill>
                  <a:srgbClr val="C00000"/>
                </a:solidFill>
                <a:latin typeface="微软雅黑" panose="020B0503020204020204" pitchFamily="34" charset="-122"/>
                <a:ea typeface="微软雅黑" panose="020B0503020204020204" pitchFamily="34" charset="-122"/>
              </a:rPr>
              <a:t>Q&amp;A</a:t>
            </a:r>
            <a:endParaRPr kumimoji="1" lang="en-US" altLang="zh-CN" sz="2400" b="1" dirty="0">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2145030" y="4005580"/>
            <a:ext cx="3563620" cy="971550"/>
          </a:xfrm>
          <a:prstGeom prst="rect">
            <a:avLst/>
          </a:prstGeom>
        </p:spPr>
      </p:pic>
      <p:pic>
        <p:nvPicPr>
          <p:cNvPr id="11" name="图片 10"/>
          <p:cNvPicPr>
            <a:picLocks noChangeAspect="1"/>
          </p:cNvPicPr>
          <p:nvPr/>
        </p:nvPicPr>
        <p:blipFill>
          <a:blip r:embed="rId2"/>
          <a:srcRect t="5648" b="74991"/>
          <a:stretch>
            <a:fillRect/>
          </a:stretch>
        </p:blipFill>
        <p:spPr>
          <a:xfrm>
            <a:off x="6105525" y="4028440"/>
            <a:ext cx="2263140" cy="948055"/>
          </a:xfrm>
          <a:prstGeom prst="rect">
            <a:avLst/>
          </a:prstGeom>
        </p:spPr>
      </p:pic>
      <p:sp>
        <p:nvSpPr>
          <p:cNvPr id="4" name="文本框 3"/>
          <p:cNvSpPr txBox="1"/>
          <p:nvPr/>
        </p:nvSpPr>
        <p:spPr>
          <a:xfrm>
            <a:off x="416560" y="5654675"/>
            <a:ext cx="5812155" cy="645160"/>
          </a:xfrm>
          <a:prstGeom prst="rect">
            <a:avLst/>
          </a:prstGeom>
          <a:noFill/>
        </p:spPr>
        <p:txBody>
          <a:bodyPr wrap="square" rtlCol="0" anchor="t">
            <a:spAutoFit/>
          </a:bodyPr>
          <a:p>
            <a:pPr marL="0" indent="0">
              <a:buNone/>
            </a:pPr>
            <a:r>
              <a:rPr kumimoji="1" lang="en-US" altLang="zh-CN" dirty="0">
                <a:solidFill>
                  <a:srgbClr val="0262AA"/>
                </a:solidFill>
                <a:latin typeface="Times" panose="00000500000000020000" pitchFamily="2" charset="0"/>
                <a:sym typeface="+mn-ea"/>
              </a:rPr>
              <a:t>More</a:t>
            </a:r>
            <a:r>
              <a:rPr kumimoji="1" lang="zh-CN" altLang="en-US" dirty="0">
                <a:solidFill>
                  <a:srgbClr val="0262AA"/>
                </a:solidFill>
                <a:latin typeface="Times" panose="00000500000000020000" pitchFamily="2" charset="0"/>
                <a:sym typeface="+mn-ea"/>
              </a:rPr>
              <a:t> </a:t>
            </a:r>
            <a:r>
              <a:rPr kumimoji="1" lang="en-US" altLang="zh-CN" dirty="0">
                <a:solidFill>
                  <a:srgbClr val="0262AA"/>
                </a:solidFill>
                <a:latin typeface="Times" panose="00000500000000020000" pitchFamily="2" charset="0"/>
                <a:sym typeface="+mn-ea"/>
              </a:rPr>
              <a:t>relevant</a:t>
            </a:r>
            <a:r>
              <a:rPr kumimoji="1" lang="zh-CN" altLang="en-US" dirty="0">
                <a:solidFill>
                  <a:srgbClr val="0262AA"/>
                </a:solidFill>
                <a:latin typeface="Times" panose="00000500000000020000" pitchFamily="2" charset="0"/>
                <a:sym typeface="+mn-ea"/>
              </a:rPr>
              <a:t> </a:t>
            </a:r>
            <a:r>
              <a:rPr kumimoji="1" lang="en-US" altLang="zh-CN" dirty="0">
                <a:solidFill>
                  <a:srgbClr val="0262AA"/>
                </a:solidFill>
                <a:latin typeface="Times" panose="00000500000000020000" pitchFamily="2" charset="0"/>
                <a:sym typeface="+mn-ea"/>
              </a:rPr>
              <a:t>research</a:t>
            </a:r>
            <a:r>
              <a:rPr kumimoji="1" lang="zh-CN" altLang="en-US" dirty="0">
                <a:solidFill>
                  <a:srgbClr val="0262AA"/>
                </a:solidFill>
                <a:latin typeface="Times" panose="00000500000000020000" pitchFamily="2" charset="0"/>
                <a:sym typeface="+mn-ea"/>
              </a:rPr>
              <a:t> </a:t>
            </a:r>
            <a:r>
              <a:rPr kumimoji="1" lang="en-US" altLang="zh-CN" dirty="0">
                <a:solidFill>
                  <a:srgbClr val="0262AA"/>
                </a:solidFill>
                <a:latin typeface="Times" panose="00000500000000020000" pitchFamily="2" charset="0"/>
                <a:sym typeface="+mn-ea"/>
              </a:rPr>
              <a:t>of</a:t>
            </a:r>
            <a:r>
              <a:rPr kumimoji="1" lang="zh-CN" altLang="en-US" dirty="0">
                <a:solidFill>
                  <a:srgbClr val="0262AA"/>
                </a:solidFill>
                <a:latin typeface="Times" panose="00000500000000020000" pitchFamily="2" charset="0"/>
                <a:sym typeface="+mn-ea"/>
              </a:rPr>
              <a:t> </a:t>
            </a:r>
            <a:r>
              <a:rPr kumimoji="1" lang="en-US" altLang="zh-CN" dirty="0">
                <a:solidFill>
                  <a:srgbClr val="0262AA"/>
                </a:solidFill>
                <a:latin typeface="Times" panose="00000500000000020000" pitchFamily="2" charset="0"/>
                <a:sym typeface="+mn-ea"/>
              </a:rPr>
              <a:t>our</a:t>
            </a:r>
            <a:r>
              <a:rPr kumimoji="1" lang="zh-CN" altLang="en-US" dirty="0">
                <a:solidFill>
                  <a:srgbClr val="0262AA"/>
                </a:solidFill>
                <a:latin typeface="Times" panose="00000500000000020000" pitchFamily="2" charset="0"/>
                <a:sym typeface="+mn-ea"/>
              </a:rPr>
              <a:t> </a:t>
            </a:r>
            <a:r>
              <a:rPr kumimoji="1" lang="en-US" altLang="zh-CN" dirty="0">
                <a:solidFill>
                  <a:srgbClr val="0262AA"/>
                </a:solidFill>
                <a:latin typeface="Times" panose="00000500000000020000" pitchFamily="2" charset="0"/>
                <a:sym typeface="+mn-ea"/>
              </a:rPr>
              <a:t>group:</a:t>
            </a:r>
            <a:r>
              <a:rPr kumimoji="1" lang="zh-CN" altLang="en-US" dirty="0">
                <a:solidFill>
                  <a:srgbClr val="0262AA"/>
                </a:solidFill>
                <a:latin typeface="Times" panose="00000500000000020000" pitchFamily="2" charset="0"/>
                <a:sym typeface="+mn-ea"/>
              </a:rPr>
              <a:t>  </a:t>
            </a:r>
            <a:r>
              <a:rPr kumimoji="1" lang="en-US" altLang="zh-CN" b="1" i="1" dirty="0">
                <a:solidFill>
                  <a:srgbClr val="0262AA"/>
                </a:solidFill>
                <a:latin typeface="Times" panose="00000500000000020000" pitchFamily="2" charset="0"/>
                <a:sym typeface="+mn-ea"/>
              </a:rPr>
              <a:t>http://</a:t>
            </a:r>
            <a:r>
              <a:rPr kumimoji="1" lang="en-US" altLang="zh-CN" b="1" i="1" dirty="0" err="1">
                <a:solidFill>
                  <a:srgbClr val="0262AA"/>
                </a:solidFill>
                <a:latin typeface="Times" panose="00000500000000020000" pitchFamily="2" charset="0"/>
                <a:sym typeface="+mn-ea"/>
              </a:rPr>
              <a:t>yangy.org</a:t>
            </a:r>
            <a:endParaRPr kumimoji="1" lang="en-US" altLang="zh-CN" b="1" i="1" dirty="0">
              <a:solidFill>
                <a:srgbClr val="0262AA"/>
              </a:solidFill>
              <a:latin typeface="Times" panose="00000500000000020000" pitchFamily="2" charset="0"/>
            </a:endParaRPr>
          </a:p>
          <a:p>
            <a:pPr marL="0" indent="0">
              <a:buNone/>
            </a:pPr>
            <a:r>
              <a:rPr kumimoji="1" lang="en-US" altLang="zh-CN" dirty="0">
                <a:solidFill>
                  <a:srgbClr val="0262AA"/>
                </a:solidFill>
                <a:latin typeface="Times" panose="00000500000000020000" pitchFamily="2" charset="0"/>
                <a:sym typeface="+mn-ea"/>
              </a:rPr>
              <a:t>Contact:</a:t>
            </a:r>
            <a:r>
              <a:rPr kumimoji="1" lang="zh-CN" altLang="en-US" dirty="0">
                <a:solidFill>
                  <a:srgbClr val="0262AA"/>
                </a:solidFill>
                <a:latin typeface="Times" panose="00000500000000020000" pitchFamily="2" charset="0"/>
                <a:sym typeface="+mn-ea"/>
              </a:rPr>
              <a:t>  </a:t>
            </a:r>
            <a:r>
              <a:rPr kumimoji="1" lang="en-US" altLang="zh-CN" b="1" i="1" dirty="0" err="1">
                <a:solidFill>
                  <a:srgbClr val="0262AA"/>
                </a:solidFill>
                <a:latin typeface="Times" panose="00000500000000020000" pitchFamily="2" charset="0"/>
                <a:sym typeface="+mn-ea"/>
              </a:rPr>
              <a:t>xuany@zju.edu.cn</a:t>
            </a:r>
            <a:endParaRPr lang="zh-CN"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0660" y="260350"/>
            <a:ext cx="5000625" cy="1999615"/>
          </a:xfrm>
          <a:prstGeom prst="rect">
            <a:avLst/>
          </a:prstGeom>
          <a:noFill/>
        </p:spPr>
        <p:txBody>
          <a:bodyPr wrap="square" rtlCol="0" anchor="t">
            <a:spAutoFit/>
          </a:bodyPr>
          <a:lstStyle/>
          <a:p>
            <a:pPr algn="l">
              <a:buFont typeface="Zapf Dingbats" panose="05020102010704020609"/>
              <a:buChar char="❑"/>
            </a:pPr>
            <a:r>
              <a:rPr kumimoji="1" lang="en-US" altLang="zh-CN" sz="2800" b="1" i="1" dirty="0">
                <a:solidFill>
                  <a:srgbClr val="C00000"/>
                </a:solidFill>
                <a:latin typeface="Times" panose="00000500000000020000" pitchFamily="2" charset="0"/>
                <a:cs typeface="Arial" panose="020B0604020202020204" pitchFamily="34" charset="0"/>
                <a:sym typeface="+mn-ea"/>
              </a:rPr>
              <a:t> R</a:t>
            </a:r>
            <a:r>
              <a:rPr kumimoji="1" lang="en-US" altLang="zh-CN" sz="2400" b="1" i="1" dirty="0">
                <a:solidFill>
                  <a:srgbClr val="C00000"/>
                </a:solidFill>
                <a:latin typeface="Times" panose="00000500000000020000" pitchFamily="2" charset="0"/>
                <a:cs typeface="Arial" panose="020B0604020202020204" pitchFamily="34" charset="0"/>
                <a:sym typeface="+mn-ea"/>
              </a:rPr>
              <a:t>ising star</a:t>
            </a:r>
            <a:r>
              <a:rPr lang="en-US" altLang="zh-CN" sz="2400" b="1" dirty="0">
                <a:latin typeface="Times New Roman" panose="02020603050405020304" pitchFamily="18" charset="0"/>
                <a:ea typeface="等线" panose="02010600030101010101" charset="-122"/>
                <a:cs typeface="+mn-ea"/>
                <a:sym typeface="+mn-lt"/>
              </a:rPr>
              <a:t>. </a:t>
            </a:r>
            <a:r>
              <a:rPr lang="en-US" altLang="zh-CN" sz="2000" dirty="0">
                <a:latin typeface="Times New Roman" panose="02020603050405020304" pitchFamily="18" charset="0"/>
                <a:ea typeface="等线" panose="02010600030101010101" charset="-122"/>
                <a:cs typeface="+mn-ea"/>
                <a:sym typeface="+mn-lt"/>
              </a:rPr>
              <a:t> </a:t>
            </a:r>
            <a:endParaRPr lang="en-US" altLang="zh-CN" sz="2000" dirty="0">
              <a:latin typeface="Times New Roman" panose="02020603050405020304" pitchFamily="18" charset="0"/>
              <a:ea typeface="等线" panose="02010600030101010101" charset="-122"/>
              <a:cs typeface="+mn-ea"/>
              <a:sym typeface="+mn-lt"/>
            </a:endParaRPr>
          </a:p>
          <a:p>
            <a:pPr algn="l">
              <a:buFont typeface="Zapf Dingbats" panose="05020102010704020609"/>
              <a:buChar char="❑"/>
            </a:pPr>
            <a:endParaRPr lang="en-US" altLang="zh-CN" sz="1600" dirty="0">
              <a:latin typeface="Times New Roman" panose="02020603050405020304" pitchFamily="18" charset="0"/>
              <a:ea typeface="等线" panose="02010600030101010101" charset="-122"/>
              <a:cs typeface="+mn-ea"/>
              <a:sym typeface="+mn-lt"/>
            </a:endParaRPr>
          </a:p>
          <a:p>
            <a:pPr marL="0" indent="0">
              <a:spcBef>
                <a:spcPts val="0"/>
              </a:spcBef>
              <a:buClr>
                <a:srgbClr val="4472C4"/>
              </a:buClr>
              <a:buFont typeface="Wingdings" panose="05000000000000000000" charset="0"/>
              <a:buNone/>
            </a:pPr>
            <a:r>
              <a:rPr lang="en-US" altLang="zh-CN" sz="2000" b="1" dirty="0">
                <a:latin typeface="Times New Roman Bold" panose="02020603050405020304" charset="0"/>
                <a:ea typeface="等线" panose="02010600030101010101" charset="-122"/>
                <a:cs typeface="Times New Roman Bold" panose="02020603050405020304" charset="0"/>
                <a:sym typeface="+mn-lt"/>
              </a:rPr>
              <a:t>Items which rose from low-selling items into best sellers in a short time.</a:t>
            </a:r>
            <a:endParaRPr lang="en-US" altLang="zh-CN" sz="2000" b="1" dirty="0">
              <a:latin typeface="Times New Roman Bold" panose="02020603050405020304" charset="0"/>
              <a:ea typeface="等线" panose="02010600030101010101" charset="-122"/>
              <a:cs typeface="Times New Roman Bold" panose="02020603050405020304" charset="0"/>
              <a:sym typeface="+mn-lt"/>
            </a:endParaRPr>
          </a:p>
          <a:p>
            <a:pPr marL="0" indent="0">
              <a:spcBef>
                <a:spcPts val="0"/>
              </a:spcBef>
              <a:buClr>
                <a:srgbClr val="4472C4"/>
              </a:buClr>
              <a:buFont typeface="Wingdings" panose="05000000000000000000" charset="0"/>
              <a:buNone/>
            </a:pPr>
            <a:r>
              <a:rPr lang="en-US" altLang="zh-CN" sz="2000" kern="0" dirty="0">
                <a:latin typeface="Times" panose="00000500000000020000" pitchFamily="2" charset="0"/>
                <a:ea typeface="黑体"/>
                <a:cs typeface="Arial" panose="020B0604020202020204"/>
                <a:sym typeface="+mn-ea"/>
              </a:rPr>
              <a:t>Find rising stars to alleviate </a:t>
            </a:r>
            <a:r>
              <a:rPr lang="en-US" altLang="zh-CN" sz="2000" b="1" kern="0" dirty="0">
                <a:latin typeface="Times Bold" panose="00000500000000020000" charset="0"/>
                <a:ea typeface="黑体"/>
                <a:cs typeface="Times Bold" panose="00000500000000020000" charset="0"/>
                <a:sym typeface="+mn-ea"/>
              </a:rPr>
              <a:t>unfair recommendation </a:t>
            </a:r>
            <a:r>
              <a:rPr lang="en-US" altLang="zh-CN" sz="2000" kern="0" dirty="0">
                <a:latin typeface="Times" panose="00000500000000020000" pitchFamily="2" charset="0"/>
                <a:ea typeface="黑体"/>
                <a:cs typeface="Arial" panose="020B0604020202020204"/>
                <a:sym typeface="+mn-ea"/>
              </a:rPr>
              <a:t>in online platform.</a:t>
            </a:r>
            <a:r>
              <a:rPr lang="en-US" altLang="zh-CN" sz="2000" dirty="0">
                <a:latin typeface="Times New Roman" panose="02020603050405020304" pitchFamily="18" charset="0"/>
                <a:ea typeface="等线" panose="02010600030101010101" charset="-122"/>
                <a:cs typeface="+mn-ea"/>
                <a:sym typeface="+mn-lt"/>
              </a:rPr>
              <a:t> </a:t>
            </a:r>
            <a:endParaRPr lang="en-US" altLang="zh-CN" sz="2000" dirty="0">
              <a:latin typeface="Times New Roman" panose="02020603050405020304" pitchFamily="18" charset="0"/>
              <a:ea typeface="等线" panose="02010600030101010101" charset="-122"/>
              <a:cs typeface="+mn-ea"/>
              <a:sym typeface="+mn-lt"/>
            </a:endParaRPr>
          </a:p>
        </p:txBody>
      </p:sp>
      <p:pic>
        <p:nvPicPr>
          <p:cNvPr id="4" name="图片 3"/>
          <p:cNvPicPr>
            <a:picLocks noChangeAspect="1"/>
          </p:cNvPicPr>
          <p:nvPr/>
        </p:nvPicPr>
        <p:blipFill>
          <a:blip r:embed="rId1"/>
          <a:stretch>
            <a:fillRect/>
          </a:stretch>
        </p:blipFill>
        <p:spPr>
          <a:xfrm>
            <a:off x="7505700" y="1556385"/>
            <a:ext cx="1432560" cy="1432560"/>
          </a:xfrm>
          <a:prstGeom prst="rect">
            <a:avLst/>
          </a:prstGeom>
        </p:spPr>
      </p:pic>
      <p:sp>
        <p:nvSpPr>
          <p:cNvPr id="10" name="文本框 9"/>
          <p:cNvSpPr txBox="1"/>
          <p:nvPr/>
        </p:nvSpPr>
        <p:spPr>
          <a:xfrm>
            <a:off x="213995" y="2637155"/>
            <a:ext cx="9478010" cy="1876425"/>
          </a:xfrm>
          <a:prstGeom prst="rect">
            <a:avLst/>
          </a:prstGeom>
          <a:noFill/>
        </p:spPr>
        <p:txBody>
          <a:bodyPr wrap="square" rtlCol="0" anchor="t">
            <a:spAutoFit/>
          </a:bodyPr>
          <a:lstStyle/>
          <a:p>
            <a:pPr>
              <a:buFont typeface="Zapf Dingbats" panose="05020102010704020609"/>
              <a:buChar char="❑"/>
            </a:pPr>
            <a:r>
              <a:rPr lang="en-US" altLang="zh-CN" sz="2000" b="1" kern="0" dirty="0">
                <a:solidFill>
                  <a:srgbClr val="C00000"/>
                </a:solidFill>
                <a:latin typeface="Times" panose="00000500000000020000" pitchFamily="2" charset="0"/>
                <a:ea typeface="黑体"/>
                <a:cs typeface="Arial" panose="020B0604020202020204"/>
                <a:sym typeface="+mn-ea"/>
              </a:rPr>
              <a:t> Challenges</a:t>
            </a:r>
            <a:r>
              <a:rPr lang="en-US" altLang="zh-CN" sz="2000" kern="0" dirty="0">
                <a:solidFill>
                  <a:srgbClr val="C00000"/>
                </a:solidFill>
                <a:latin typeface="Times" panose="00000500000000020000" pitchFamily="2" charset="0"/>
                <a:ea typeface="黑体"/>
                <a:cs typeface="Arial" panose="020B0604020202020204"/>
                <a:sym typeface="+mn-ea"/>
              </a:rPr>
              <a:t>:</a:t>
            </a:r>
            <a:endParaRPr lang="en-US" altLang="zh-CN" sz="2000" kern="0" dirty="0">
              <a:solidFill>
                <a:srgbClr val="C00000"/>
              </a:solidFill>
              <a:latin typeface="Times" panose="00000500000000020000" pitchFamily="2" charset="0"/>
              <a:ea typeface="黑体"/>
              <a:cs typeface="Arial" panose="020B0604020202020204"/>
              <a:sym typeface="+mn-ea"/>
            </a:endParaRPr>
          </a:p>
          <a:p>
            <a:pPr>
              <a:lnSpc>
                <a:spcPct val="40000"/>
              </a:lnSpc>
              <a:buFont typeface="Zapf Dingbats" panose="05020102010704020609"/>
              <a:buChar char="❑"/>
            </a:pPr>
            <a:endParaRPr lang="en-US" altLang="zh-CN" sz="2000" kern="0" dirty="0">
              <a:solidFill>
                <a:srgbClr val="C00000"/>
              </a:solidFill>
              <a:latin typeface="Times" panose="00000500000000020000" pitchFamily="2" charset="0"/>
              <a:ea typeface="黑体"/>
              <a:cs typeface="Arial" panose="020B0604020202020204"/>
            </a:endParaRPr>
          </a:p>
          <a:p>
            <a:pPr lvl="1" algn="l" defTabSz="914400">
              <a:buFont typeface="Arial" panose="020B0604020202020204" pitchFamily="34" charset="0"/>
              <a:buChar char="•"/>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 Rising stars’ sales’ surge is always out of sudden  (mask in COVID-19 etc.)/ influenced by external event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1" algn="l" defTabSz="914400">
              <a:lnSpc>
                <a:spcPct val="40000"/>
              </a:lnSpc>
              <a:buFont typeface="Arial" panose="020B0604020202020204" pitchFamily="34" charset="0"/>
              <a:buChar char="•"/>
              <a:defRP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1" algn="l" defTabSz="914400">
              <a:buFont typeface="Arial" panose="020B0604020202020204" pitchFamily="34" charset="0"/>
              <a:buChar char="•"/>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 Use traditional methods to forecast the explosion of sales based on the historical sales of items doesn’t work.</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矩形 14"/>
          <p:cNvSpPr/>
          <p:nvPr/>
        </p:nvSpPr>
        <p:spPr>
          <a:xfrm>
            <a:off x="200660" y="4662170"/>
            <a:ext cx="8737600" cy="1568450"/>
          </a:xfrm>
          <a:prstGeom prst="rect">
            <a:avLst/>
          </a:prstGeom>
        </p:spPr>
        <p:txBody>
          <a:bodyPr wrap="square">
            <a:spAutoFit/>
          </a:bodyPr>
          <a:lstStyle/>
          <a:p>
            <a:pPr marL="342900" lvl="0" indent="-342900">
              <a:spcBef>
                <a:spcPct val="20000"/>
              </a:spcBef>
              <a:buClr>
                <a:srgbClr val="C00000"/>
              </a:buClr>
              <a:buFont typeface="Zapf Dingbats" panose="05020102010704020609"/>
              <a:buChar char="❑"/>
            </a:pPr>
            <a:r>
              <a:rPr kumimoji="1" lang="en-US" altLang="zh-CN" sz="2400" b="1" i="1" kern="0" dirty="0">
                <a:solidFill>
                  <a:srgbClr val="C00000"/>
                </a:solidFill>
                <a:latin typeface="Times" panose="00000500000000020000" pitchFamily="2" charset="0"/>
                <a:ea typeface="宋体"/>
                <a:cs typeface="Arial" panose="020B0604020202020204" pitchFamily="34" charset="0"/>
              </a:rPr>
              <a:t>we propose to predict the rising stars via the early diffusion of user interests in social network.</a:t>
            </a:r>
            <a:endParaRPr lang="en-US" altLang="zh-CN" sz="1800" b="1" dirty="0">
              <a:solidFill>
                <a:srgbClr val="760000"/>
              </a:solidFill>
              <a:latin typeface="Times New Roman" panose="02020603050405020304" pitchFamily="18" charset="0"/>
              <a:ea typeface="微软雅黑" panose="020B0503020204020204" pitchFamily="34" charset="-122"/>
              <a:cs typeface="Times New Roman" panose="02020603050405020304" pitchFamily="18" charset="0"/>
            </a:endParaRPr>
          </a:p>
          <a:p>
            <a:pPr lvl="1" indent="0" defTabSz="914400">
              <a:lnSpc>
                <a:spcPct val="40000"/>
              </a:lnSpc>
              <a:buNone/>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lvl="1" defTabSz="914400">
              <a:buFont typeface="Arial" panose="020B0604020202020204" pitchFamily="34" charset="0"/>
              <a:buChar char="•"/>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External events will be reflected by the diffusion of user interest.</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lvl="1" defTabSz="914400">
              <a:buFont typeface="Arial" panose="020B0604020202020204" pitchFamily="34" charset="0"/>
              <a:buChar char="•"/>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Diffusion of user interest may prefigure future sales information.</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7385685" y="0"/>
            <a:ext cx="1447800" cy="1447800"/>
          </a:xfrm>
          <a:prstGeom prst="rect">
            <a:avLst/>
          </a:prstGeom>
        </p:spPr>
      </p:pic>
      <p:pic>
        <p:nvPicPr>
          <p:cNvPr id="13" name="图片 12"/>
          <p:cNvPicPr>
            <a:picLocks noChangeAspect="1"/>
          </p:cNvPicPr>
          <p:nvPr/>
        </p:nvPicPr>
        <p:blipFill>
          <a:blip r:embed="rId3"/>
          <a:stretch>
            <a:fillRect/>
          </a:stretch>
        </p:blipFill>
        <p:spPr>
          <a:xfrm>
            <a:off x="5621020" y="188595"/>
            <a:ext cx="1204595" cy="1204595"/>
          </a:xfrm>
          <a:prstGeom prst="rect">
            <a:avLst/>
          </a:prstGeom>
        </p:spPr>
      </p:pic>
      <p:sp>
        <p:nvSpPr>
          <p:cNvPr id="16" name="矩形 15"/>
          <p:cNvSpPr/>
          <p:nvPr/>
        </p:nvSpPr>
        <p:spPr>
          <a:xfrm>
            <a:off x="7800023" y="1268730"/>
            <a:ext cx="617855" cy="521970"/>
          </a:xfrm>
          <a:prstGeom prst="rect">
            <a:avLst/>
          </a:prstGeom>
          <a:noFill/>
          <a:ln>
            <a:noFill/>
          </a:ln>
        </p:spPr>
        <p:txBody>
          <a:bodyPr wrap="none" rtlCol="0" anchor="t">
            <a:spAutoFit/>
          </a:bodyPr>
          <a:lstStyle/>
          <a:p>
            <a:pPr algn="ctr"/>
            <a:r>
              <a:rPr lang="en-US" altLang="zh-CN" sz="2800" b="1">
                <a:solidFill>
                  <a:srgbClr val="FF0000"/>
                </a:solidFill>
                <a:effectLst>
                  <a:outerShdw blurRad="38100" dist="25400" dir="5400000" algn="ctr" rotWithShape="0">
                    <a:srgbClr val="6E747A">
                      <a:alpha val="43000"/>
                      <a:alpha val="43000"/>
                    </a:srgbClr>
                  </a:outerShdw>
                </a:effectLst>
              </a:rPr>
              <a:t>Vs</a:t>
            </a:r>
            <a:endParaRPr lang="en-US" altLang="zh-CN" sz="2800" b="1">
              <a:solidFill>
                <a:srgbClr val="FF0000"/>
              </a:solidFill>
              <a:effectLst>
                <a:outerShdw blurRad="38100" dist="25400" dir="5400000" algn="ctr" rotWithShape="0">
                  <a:srgbClr val="6E747A">
                    <a:alpha val="43000"/>
                    <a:alpha val="43000"/>
                  </a:srgbClr>
                </a:outerShdw>
              </a:effectLst>
            </a:endParaRPr>
          </a:p>
        </p:txBody>
      </p:sp>
      <p:pic>
        <p:nvPicPr>
          <p:cNvPr id="17" name="图片 16"/>
          <p:cNvPicPr>
            <a:picLocks noChangeAspect="1"/>
          </p:cNvPicPr>
          <p:nvPr/>
        </p:nvPicPr>
        <p:blipFill>
          <a:blip r:embed="rId4"/>
          <a:srcRect t="26565" b="25481"/>
          <a:stretch>
            <a:fillRect/>
          </a:stretch>
        </p:blipFill>
        <p:spPr>
          <a:xfrm>
            <a:off x="5246371" y="1770379"/>
            <a:ext cx="1905442" cy="1218565"/>
          </a:xfrm>
          <a:prstGeom prst="rect">
            <a:avLst/>
          </a:prstGeom>
        </p:spPr>
      </p:pic>
      <p:sp>
        <p:nvSpPr>
          <p:cNvPr id="14" name="矩形 13"/>
          <p:cNvSpPr/>
          <p:nvPr/>
        </p:nvSpPr>
        <p:spPr>
          <a:xfrm>
            <a:off x="5984558" y="1268730"/>
            <a:ext cx="617855" cy="521970"/>
          </a:xfrm>
          <a:prstGeom prst="rect">
            <a:avLst/>
          </a:prstGeom>
          <a:noFill/>
          <a:ln>
            <a:noFill/>
          </a:ln>
        </p:spPr>
        <p:txBody>
          <a:bodyPr wrap="none" rtlCol="0" anchor="t">
            <a:spAutoFit/>
          </a:bodyPr>
          <a:lstStyle/>
          <a:p>
            <a:pPr algn="ctr"/>
            <a:r>
              <a:rPr lang="en-US" altLang="zh-CN" sz="2800" b="1">
                <a:solidFill>
                  <a:srgbClr val="FF0000"/>
                </a:solidFill>
                <a:effectLst>
                  <a:outerShdw blurRad="38100" dist="25400" dir="5400000" algn="ctr" rotWithShape="0">
                    <a:srgbClr val="6E747A">
                      <a:alpha val="43000"/>
                      <a:alpha val="43000"/>
                    </a:srgbClr>
                  </a:outerShdw>
                </a:effectLst>
              </a:rPr>
              <a:t>Vs</a:t>
            </a:r>
            <a:endParaRPr lang="en-US" altLang="zh-CN" sz="2800" b="1">
              <a:solidFill>
                <a:srgbClr val="FF0000"/>
              </a:solidFill>
              <a:effectLst>
                <a:outerShdw blurRad="38100" dist="25400" dir="5400000" algn="ctr" rotWithShape="0">
                  <a:srgbClr val="6E747A">
                    <a:alpha val="43000"/>
                    <a:alpha val="43000"/>
                  </a:srgbClr>
                </a:outerShdw>
              </a:effectLst>
            </a:endParaRPr>
          </a:p>
        </p:txBody>
      </p:sp>
      <p:sp>
        <p:nvSpPr>
          <p:cNvPr id="2" name="矩形 1"/>
          <p:cNvSpPr/>
          <p:nvPr/>
        </p:nvSpPr>
        <p:spPr>
          <a:xfrm>
            <a:off x="6463051" y="583793"/>
            <a:ext cx="1334855" cy="440462"/>
          </a:xfrm>
          <a:prstGeom prst="rect">
            <a:avLst/>
          </a:prstGeom>
          <a:solidFill>
            <a:schemeClr val="accent1">
              <a:lumMod val="90000"/>
              <a:alpha val="53000"/>
            </a:schemeClr>
          </a:solidFill>
        </p:spPr>
        <p:txBody>
          <a:bodyPr vert="horz" lIns="90000" tIns="46800" rIns="90000" bIns="46800" rtlCol="0" anchor="ctr" anchorCtr="0">
            <a:noAutofit/>
          </a:bodyPr>
          <a:lstStyle/>
          <a:p>
            <a:pPr algn="ctr"/>
            <a:r>
              <a:rPr kumimoji="1" lang="en-US" altLang="zh-CN" sz="1200" b="0" dirty="0">
                <a:latin typeface="Times Regular" panose="00000500000000020000" charset="0"/>
                <a:cs typeface="Times Regular" panose="00000500000000020000" charset="0"/>
                <a:sym typeface="+mn-ea"/>
              </a:rPr>
              <a:t>Hig</a:t>
            </a:r>
            <a:r>
              <a:rPr kumimoji="1" lang="en-US" altLang="zh-CN" sz="1200" dirty="0">
                <a:latin typeface="Times Regular" panose="00000500000000020000" charset="0"/>
                <a:cs typeface="Times Regular" panose="00000500000000020000" charset="0"/>
                <a:sym typeface="+mn-ea"/>
              </a:rPr>
              <a:t>h-selling items</a:t>
            </a:r>
            <a:endParaRPr kumimoji="1" lang="zh-CN" altLang="en-US" sz="1200" b="0" dirty="0">
              <a:latin typeface="Times Regular" panose="00000500000000020000" charset="0"/>
              <a:cs typeface="Times Regular" panose="00000500000000020000" charset="0"/>
              <a:sym typeface="+mn-ea"/>
            </a:endParaRPr>
          </a:p>
        </p:txBody>
      </p:sp>
      <p:sp>
        <p:nvSpPr>
          <p:cNvPr id="12" name="矩形 11"/>
          <p:cNvSpPr/>
          <p:nvPr/>
        </p:nvSpPr>
        <p:spPr>
          <a:xfrm>
            <a:off x="6612291" y="2031593"/>
            <a:ext cx="1334855" cy="440462"/>
          </a:xfrm>
          <a:prstGeom prst="rect">
            <a:avLst/>
          </a:prstGeom>
          <a:solidFill>
            <a:schemeClr val="accent1">
              <a:lumMod val="90000"/>
              <a:alpha val="53000"/>
            </a:schemeClr>
          </a:solidFill>
        </p:spPr>
        <p:txBody>
          <a:bodyPr vert="horz" lIns="90000" tIns="46800" rIns="90000" bIns="46800" rtlCol="0" anchor="ctr" anchorCtr="0">
            <a:noAutofit/>
          </a:bodyPr>
          <a:lstStyle/>
          <a:p>
            <a:pPr algn="ctr"/>
            <a:r>
              <a:rPr kumimoji="1" lang="en-US" altLang="zh-CN" sz="1200" b="0" dirty="0">
                <a:latin typeface="Times Regular" panose="00000500000000020000" charset="0"/>
                <a:cs typeface="Times Regular" panose="00000500000000020000" charset="0"/>
                <a:sym typeface="+mn-ea"/>
              </a:rPr>
              <a:t>Rising stars</a:t>
            </a:r>
            <a:endParaRPr kumimoji="1" lang="zh-CN" altLang="en-US" sz="1200" b="0" dirty="0">
              <a:latin typeface="Times Regular" panose="00000500000000020000" charset="0"/>
              <a:cs typeface="Times Regular" panose="00000500000000020000" charset="0"/>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8315" y="4508340"/>
            <a:ext cx="9363076" cy="5145089"/>
          </a:xfrm>
        </p:spPr>
        <p:txBody>
          <a:bodyPr/>
          <a:lstStyle/>
          <a:p>
            <a:endParaRPr lang="en-US" altLang="zh-CN" sz="1500" dirty="0">
              <a:latin typeface="Times" panose="00000500000000020000" pitchFamily="2" charset="0"/>
              <a:ea typeface="黑体"/>
              <a:cs typeface="Arial" panose="020B0604020202020204"/>
            </a:endParaRPr>
          </a:p>
          <a:p>
            <a:pPr>
              <a:buClr>
                <a:srgbClr val="C00000"/>
              </a:buClr>
              <a:buFont typeface="Zapf Dingbats" panose="05020102010704020609"/>
              <a:buChar char="❑"/>
            </a:pPr>
            <a:r>
              <a:rPr kumimoji="1" lang="en-US" altLang="zh-CN" sz="2800" b="1" i="1" dirty="0" err="1">
                <a:solidFill>
                  <a:srgbClr val="C00000"/>
                </a:solidFill>
                <a:latin typeface="Times" panose="00000500000000020000" pitchFamily="2" charset="0"/>
                <a:cs typeface="Arial" panose="020B0604020202020204" pitchFamily="34" charset="0"/>
              </a:rPr>
              <a:t>Taocode</a:t>
            </a:r>
            <a:r>
              <a:rPr kumimoji="1" lang="en-US" altLang="zh-CN" sz="2800" b="1" i="1" dirty="0">
                <a:solidFill>
                  <a:srgbClr val="C00000"/>
                </a:solidFill>
                <a:latin typeface="Times" panose="00000500000000020000" pitchFamily="2" charset="0"/>
                <a:cs typeface="Arial" panose="020B0604020202020204" pitchFamily="34" charset="0"/>
              </a:rPr>
              <a:t> </a:t>
            </a:r>
            <a:r>
              <a:rPr lang="en-US" altLang="zh-CN" sz="2800" dirty="0">
                <a:latin typeface="Times" panose="00000500000000020000" pitchFamily="2" charset="0"/>
                <a:ea typeface="黑体"/>
                <a:cs typeface="Arial" panose="020B0604020202020204"/>
              </a:rPr>
              <a:t>is a kind of specially coded text-link on Taobao.</a:t>
            </a:r>
            <a:endParaRPr lang="en-US" altLang="zh-CN" sz="2800" dirty="0">
              <a:latin typeface="Times" panose="00000500000000020000" pitchFamily="2" charset="0"/>
              <a:ea typeface="黑体"/>
              <a:cs typeface="Arial" panose="020B0604020202020204"/>
            </a:endParaRPr>
          </a:p>
          <a:p>
            <a:pPr>
              <a:buClr>
                <a:srgbClr val="C00000"/>
              </a:buClr>
              <a:buFont typeface="Zapf Dingbats" panose="05020102010704020609"/>
              <a:buChar char="❑"/>
            </a:pPr>
            <a:r>
              <a:rPr lang="en-US" altLang="zh-CN" sz="2800" b="1" i="1" dirty="0">
                <a:solidFill>
                  <a:srgbClr val="C00000"/>
                </a:solidFill>
                <a:latin typeface="Times Bold Italic" panose="00000500000000020000" charset="0"/>
                <a:ea typeface="黑体"/>
                <a:cs typeface="Times Bold Italic" panose="00000500000000020000" charset="0"/>
              </a:rPr>
              <a:t>Rising star:</a:t>
            </a:r>
            <a:r>
              <a:rPr lang="zh-CN" altLang="en-US" sz="2800" dirty="0">
                <a:latin typeface="Times" panose="00000500000000020000" pitchFamily="2" charset="0"/>
                <a:ea typeface="黑体"/>
                <a:cs typeface="Arial" panose="020B0604020202020204"/>
              </a:rPr>
              <a:t>not ranked within the top 3</a:t>
            </a:r>
            <a:r>
              <a:rPr lang="en-US" altLang="zh-CN" sz="2800" dirty="0">
                <a:latin typeface="Times" panose="00000500000000020000" pitchFamily="2" charset="0"/>
                <a:ea typeface="黑体"/>
                <a:cs typeface="Arial" panose="020B0604020202020204"/>
              </a:rPr>
              <a:t>% </a:t>
            </a:r>
            <a:r>
              <a:rPr lang="zh-CN" altLang="en-US" sz="2800" dirty="0">
                <a:latin typeface="Times" panose="00000500000000020000" pitchFamily="2" charset="0"/>
                <a:ea typeface="黑体"/>
                <a:cs typeface="Arial" panose="020B0604020202020204"/>
              </a:rPr>
              <a:t>of its high-level category in the first four weeks, but later rises to be ranked in the top 1</a:t>
            </a:r>
            <a:r>
              <a:rPr lang="en-US" altLang="zh-CN" sz="2800" dirty="0">
                <a:latin typeface="Times" panose="00000500000000020000" pitchFamily="2" charset="0"/>
                <a:ea typeface="黑体"/>
                <a:cs typeface="Arial" panose="020B0604020202020204"/>
              </a:rPr>
              <a:t>% </a:t>
            </a:r>
            <a:r>
              <a:rPr lang="zh-CN" altLang="en-US" sz="2800" dirty="0">
                <a:latin typeface="Times" panose="00000500000000020000" pitchFamily="2" charset="0"/>
                <a:ea typeface="黑体"/>
                <a:cs typeface="Arial" panose="020B0604020202020204"/>
              </a:rPr>
              <a:t>over the next two weeks as a rising star.</a:t>
            </a:r>
            <a:endParaRPr lang="zh-CN" altLang="en-US" sz="2800" dirty="0">
              <a:latin typeface="Times" panose="00000500000000020000" pitchFamily="2" charset="0"/>
              <a:ea typeface="黑体"/>
              <a:cs typeface="Arial" panose="020B0604020202020204"/>
            </a:endParaRPr>
          </a:p>
        </p:txBody>
      </p:sp>
      <p:pic>
        <p:nvPicPr>
          <p:cNvPr id="6"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28495" y="1340722"/>
            <a:ext cx="6172836" cy="3224928"/>
          </a:xfrm>
          <a:prstGeom prst="rect">
            <a:avLst/>
          </a:prstGeom>
        </p:spPr>
      </p:pic>
      <p:sp>
        <p:nvSpPr>
          <p:cNvPr id="3" name="标题 2"/>
          <p:cNvSpPr>
            <a:spLocks noGrp="1"/>
          </p:cNvSpPr>
          <p:nvPr>
            <p:ph type="title"/>
          </p:nvPr>
        </p:nvSpPr>
        <p:spPr/>
        <p:txBody>
          <a:bodyPr/>
          <a:lstStyle/>
          <a:p>
            <a:r>
              <a:rPr lang="en-US" altLang="zh-CN"/>
              <a:t>Data</a:t>
            </a:r>
            <a:endParaRPr lang="en-US" altLang="zh-CN"/>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152400"/>
            <a:ext cx="9363076" cy="792162"/>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Observation on </a:t>
            </a:r>
            <a:r>
              <a:rPr lang="en-US" altLang="zh-CN" sz="3200" b="1" dirty="0" err="1">
                <a:solidFill>
                  <a:srgbClr val="000000"/>
                </a:solidFill>
                <a:latin typeface="Times" panose="00000500000000020000" pitchFamily="2" charset="0"/>
                <a:ea typeface="黑体"/>
                <a:cs typeface="Arial" panose="020B0604020202020204" pitchFamily="34" charset="0"/>
              </a:rPr>
              <a:t>Taocode</a:t>
            </a:r>
            <a:r>
              <a:rPr lang="en-US" altLang="zh-CN" sz="3200" b="1" dirty="0">
                <a:solidFill>
                  <a:srgbClr val="000000"/>
                </a:solidFill>
                <a:latin typeface="Times" panose="00000500000000020000" pitchFamily="2" charset="0"/>
                <a:ea typeface="黑体"/>
                <a:cs typeface="Arial" panose="020B0604020202020204" pitchFamily="34" charset="0"/>
              </a:rPr>
              <a:t> &amp; Sale</a:t>
            </a:r>
            <a:endParaRPr lang="en-US" sz="3200" dirty="0">
              <a:latin typeface="Times" panose="00000500000000020000" pitchFamily="2" charset="0"/>
              <a:cs typeface="Arial" panose="020B0604020202020204" pitchFamily="34" charset="0"/>
            </a:endParaRPr>
          </a:p>
        </p:txBody>
      </p:sp>
      <p:sp>
        <p:nvSpPr>
          <p:cNvPr id="11" name="矩形 10"/>
          <p:cNvSpPr/>
          <p:nvPr/>
        </p:nvSpPr>
        <p:spPr>
          <a:xfrm>
            <a:off x="344488" y="1258127"/>
            <a:ext cx="1818126" cy="400110"/>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a:latin typeface="Times" panose="00000500000000020000" pitchFamily="2" charset="0"/>
              </a:rPr>
              <a:t>Graph level</a:t>
            </a:r>
            <a:endParaRPr lang="en-US" altLang="zh-CN" sz="2000" b="1" dirty="0">
              <a:latin typeface="Times" panose="00000500000000020000" pitchFamily="2" charset="0"/>
              <a:cs typeface="Futura Medium" panose="020B0602020204020303" pitchFamily="34" charset="-79"/>
            </a:endParaRPr>
          </a:p>
        </p:txBody>
      </p:sp>
      <p:pic>
        <p:nvPicPr>
          <p:cNvPr id="24" name="Picture 2"/>
          <p:cNvPicPr>
            <a:picLocks noChangeAspect="1" noChangeArrowheads="1"/>
          </p:cNvPicPr>
          <p:nvPr/>
        </p:nvPicPr>
        <p:blipFill rotWithShape="1">
          <a:blip r:embed="rId1"/>
          <a:srcRect l="213" t="-5644" r="50313" b="5644"/>
          <a:stretch>
            <a:fillRect/>
          </a:stretch>
        </p:blipFill>
        <p:spPr bwMode="auto">
          <a:xfrm>
            <a:off x="1079104" y="1450579"/>
            <a:ext cx="3747659" cy="2626493"/>
          </a:xfrm>
          <a:prstGeom prst="rect">
            <a:avLst/>
          </a:prstGeom>
          <a:noFill/>
          <a:ln w="9525">
            <a:noFill/>
            <a:miter lim="800000"/>
            <a:headEnd/>
            <a:tailEnd/>
          </a:ln>
          <a:effectLst/>
        </p:spPr>
      </p:pic>
      <p:sp>
        <p:nvSpPr>
          <p:cNvPr id="30" name="矩形 29"/>
          <p:cNvSpPr/>
          <p:nvPr/>
        </p:nvSpPr>
        <p:spPr>
          <a:xfrm>
            <a:off x="1568624" y="5157192"/>
            <a:ext cx="6264696" cy="86177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Diffusion</a:t>
            </a:r>
            <a:r>
              <a:rPr kumimoji="0" lang="en-US" altLang="zh-CN"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do help </a:t>
            </a:r>
            <a:r>
              <a:rPr kumimoji="0" lang="en-US" altLang="zh-CN" sz="2000" b="1" i="0" u="none" strike="noStrike" kern="1200" cap="none" spc="0" normalizeH="0" noProof="0" dirty="0" err="1">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ite</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 sales</a:t>
            </a:r>
            <a:r>
              <a:rPr kumimoji="0" lang="en-US" altLang="zh-CN"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altLang="zh-CN" sz="1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en-US" altLang="zh-CN" sz="2000" b="1" baseline="0" dirty="0">
                <a:latin typeface="Times New Roman" panose="02020603050405020304" pitchFamily="18" charset="0"/>
                <a:ea typeface="微软雅黑" panose="020B0503020204020204" pitchFamily="34" charset="-122"/>
                <a:cs typeface="Times New Roman" panose="02020603050405020304" pitchFamily="18" charset="0"/>
              </a:rPr>
              <a:t> Item sales will influence</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the interest of user (diffusion)</a:t>
            </a:r>
            <a:endPar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1" name="Picture 2"/>
          <p:cNvPicPr>
            <a:picLocks noChangeAspect="1" noChangeArrowheads="1"/>
          </p:cNvPicPr>
          <p:nvPr/>
        </p:nvPicPr>
        <p:blipFill rotWithShape="1">
          <a:blip r:embed="rId1"/>
          <a:srcRect l="49879"/>
          <a:stretch>
            <a:fillRect/>
          </a:stretch>
        </p:blipFill>
        <p:spPr bwMode="auto">
          <a:xfrm>
            <a:off x="5659252" y="1482446"/>
            <a:ext cx="3861244" cy="2619879"/>
          </a:xfrm>
          <a:prstGeom prst="rect">
            <a:avLst/>
          </a:prstGeom>
          <a:noFill/>
          <a:ln w="9525">
            <a:noFill/>
            <a:miter lim="800000"/>
            <a:headEnd/>
            <a:tailEnd/>
          </a:ln>
          <a:effectLst/>
        </p:spPr>
      </p:pic>
      <p:sp>
        <p:nvSpPr>
          <p:cNvPr id="32" name="矩形 31"/>
          <p:cNvSpPr/>
          <p:nvPr/>
        </p:nvSpPr>
        <p:spPr>
          <a:xfrm>
            <a:off x="4750189" y="1251081"/>
            <a:ext cx="1662635" cy="400110"/>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a:latin typeface="Times" panose="00000500000000020000" pitchFamily="2" charset="0"/>
              </a:rPr>
              <a:t>Node level</a:t>
            </a:r>
            <a:endParaRPr lang="en-US" altLang="zh-CN" sz="2000" b="1" dirty="0">
              <a:latin typeface="Times" panose="00000500000000020000" pitchFamily="2" charset="0"/>
              <a:cs typeface="Futura Medium" panose="020B0602020204020303" pitchFamily="34" charset="-79"/>
            </a:endParaRPr>
          </a:p>
        </p:txBody>
      </p:sp>
      <p:sp>
        <p:nvSpPr>
          <p:cNvPr id="33" name="矩形 32"/>
          <p:cNvSpPr/>
          <p:nvPr/>
        </p:nvSpPr>
        <p:spPr>
          <a:xfrm>
            <a:off x="506653" y="4643167"/>
            <a:ext cx="7083221" cy="707886"/>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err="1">
                <a:solidFill>
                  <a:srgbClr val="C00000"/>
                </a:solidFill>
                <a:latin typeface="Times" panose="00000500000000020000" pitchFamily="2" charset="0"/>
              </a:rPr>
              <a:t>Taocode</a:t>
            </a:r>
            <a:r>
              <a:rPr lang="en-US" altLang="zh-CN" sz="2000" b="1" dirty="0">
                <a:solidFill>
                  <a:srgbClr val="C00000"/>
                </a:solidFill>
                <a:latin typeface="Times" panose="00000500000000020000" pitchFamily="2" charset="0"/>
              </a:rPr>
              <a:t> diffusion has dynamic interplay with item features:</a:t>
            </a:r>
            <a:endParaRPr lang="en-US" altLang="zh-CN" sz="2000" b="1" dirty="0">
              <a:solidFill>
                <a:srgbClr val="C00000"/>
              </a:solidFill>
              <a:latin typeface="Times" panose="00000500000000020000" pitchFamily="2" charset="0"/>
            </a:endParaRPr>
          </a:p>
          <a:p>
            <a:pPr marL="342900" indent="-342900">
              <a:buClr>
                <a:srgbClr val="C00000"/>
              </a:buClr>
              <a:buFont typeface="Zapf Dingbats" panose="05020102010704020609"/>
              <a:buChar char="❑"/>
            </a:pPr>
            <a:endParaRPr lang="en-US" altLang="zh-CN" sz="2000" b="1" dirty="0">
              <a:solidFill>
                <a:srgbClr val="C00000"/>
              </a:solidFill>
              <a:latin typeface="Times" panose="00000500000000020000" pitchFamily="2"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152400"/>
            <a:ext cx="9363076" cy="792162"/>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Observation on </a:t>
            </a:r>
            <a:r>
              <a:rPr lang="en-US" altLang="zh-CN" sz="3200" b="1" dirty="0" err="1">
                <a:solidFill>
                  <a:srgbClr val="000000"/>
                </a:solidFill>
                <a:latin typeface="Times" panose="00000500000000020000" pitchFamily="2" charset="0"/>
                <a:ea typeface="黑体"/>
                <a:cs typeface="Arial" panose="020B0604020202020204" pitchFamily="34" charset="0"/>
              </a:rPr>
              <a:t>Taocode</a:t>
            </a:r>
            <a:r>
              <a:rPr lang="en-US" altLang="zh-CN" sz="3200" b="1" dirty="0">
                <a:solidFill>
                  <a:srgbClr val="000000"/>
                </a:solidFill>
                <a:latin typeface="Times" panose="00000500000000020000" pitchFamily="2" charset="0"/>
                <a:ea typeface="黑体"/>
                <a:cs typeface="Arial" panose="020B0604020202020204" pitchFamily="34" charset="0"/>
              </a:rPr>
              <a:t> &amp; Rising Star</a:t>
            </a:r>
            <a:endParaRPr lang="en-US" sz="3200" dirty="0">
              <a:latin typeface="Times" panose="00000500000000020000" pitchFamily="2" charset="0"/>
              <a:cs typeface="Arial" panose="020B0604020202020204" pitchFamily="34" charset="0"/>
            </a:endParaRPr>
          </a:p>
        </p:txBody>
      </p:sp>
      <p:sp>
        <p:nvSpPr>
          <p:cNvPr id="11" name="矩形 10"/>
          <p:cNvSpPr/>
          <p:nvPr/>
        </p:nvSpPr>
        <p:spPr>
          <a:xfrm>
            <a:off x="344488" y="1258127"/>
            <a:ext cx="1818126" cy="400110"/>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a:latin typeface="Times" panose="00000500000000020000" pitchFamily="2" charset="0"/>
              </a:rPr>
              <a:t>Graph level</a:t>
            </a:r>
            <a:endParaRPr lang="en-US" altLang="zh-CN" sz="2000" b="1" dirty="0">
              <a:latin typeface="Times" panose="00000500000000020000" pitchFamily="2" charset="0"/>
              <a:cs typeface="Futura Medium" panose="020B0602020204020303" pitchFamily="34" charset="-79"/>
            </a:endParaRPr>
          </a:p>
        </p:txBody>
      </p:sp>
      <p:sp>
        <p:nvSpPr>
          <p:cNvPr id="30" name="矩形 29"/>
          <p:cNvSpPr/>
          <p:nvPr/>
        </p:nvSpPr>
        <p:spPr>
          <a:xfrm>
            <a:off x="1568624" y="5157192"/>
            <a:ext cx="8096850" cy="1631216"/>
          </a:xfrm>
          <a:prstGeom prst="rect">
            <a:avLst/>
          </a:prstGeom>
        </p:spPr>
        <p:txBody>
          <a:bodyPr wrap="square">
            <a:spAutoFit/>
          </a:bodyPr>
          <a:lstStyle/>
          <a:p>
            <a:pPr lvl="0" defTabSz="914400">
              <a:buFont typeface="Arial" panose="020B0604020202020204" pitchFamily="34" charset="0"/>
              <a:buChar char="•"/>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Exhibit greater fluctuation in their diffusion scales.</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lvl="0" defTabSz="914400">
              <a:buFont typeface="Arial" panose="020B0604020202020204" pitchFamily="34" charset="0"/>
              <a:buChar char="•"/>
              <a:defRPr/>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lvl="0" defTabSz="914400">
              <a:buFont typeface="Arial" panose="020B0604020202020204" pitchFamily="34" charset="0"/>
              <a:buChar char="•"/>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Items whose diffusion graphs contain more hub nodes are more likely to be rising stars</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lvl="0" defTabSz="914400">
              <a:buFont typeface="Arial" panose="020B0604020202020204" pitchFamily="34" charset="0"/>
              <a:buChar char="•"/>
              <a:defRPr/>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矩形 31"/>
          <p:cNvSpPr/>
          <p:nvPr/>
        </p:nvSpPr>
        <p:spPr>
          <a:xfrm>
            <a:off x="4750189" y="1251081"/>
            <a:ext cx="1662635" cy="400110"/>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a:latin typeface="Times" panose="00000500000000020000" pitchFamily="2" charset="0"/>
              </a:rPr>
              <a:t>Node level</a:t>
            </a:r>
            <a:endParaRPr lang="en-US" altLang="zh-CN" sz="2000" b="1" dirty="0">
              <a:latin typeface="Times" panose="00000500000000020000" pitchFamily="2" charset="0"/>
              <a:cs typeface="Futura Medium" panose="020B0602020204020303" pitchFamily="34" charset="-79"/>
            </a:endParaRPr>
          </a:p>
        </p:txBody>
      </p:sp>
      <p:sp>
        <p:nvSpPr>
          <p:cNvPr id="33" name="矩形 32"/>
          <p:cNvSpPr/>
          <p:nvPr/>
        </p:nvSpPr>
        <p:spPr>
          <a:xfrm>
            <a:off x="506653" y="4643167"/>
            <a:ext cx="6106993" cy="707886"/>
          </a:xfrm>
          <a:prstGeom prst="rect">
            <a:avLst/>
          </a:prstGeom>
        </p:spPr>
        <p:txBody>
          <a:bodyPr wrap="none">
            <a:spAutoFit/>
          </a:bodyPr>
          <a:lstStyle/>
          <a:p>
            <a:pPr marL="342900" indent="-342900">
              <a:buClr>
                <a:srgbClr val="C00000"/>
              </a:buClr>
              <a:buFont typeface="Zapf Dingbats" panose="05020102010704020609"/>
              <a:buChar char="❑"/>
            </a:pPr>
            <a:r>
              <a:rPr lang="en-US" altLang="zh-CN" sz="2000" b="1" dirty="0" err="1">
                <a:solidFill>
                  <a:srgbClr val="C00000"/>
                </a:solidFill>
                <a:latin typeface="Times" panose="00000500000000020000" pitchFamily="2" charset="0"/>
              </a:rPr>
              <a:t>Taocode</a:t>
            </a:r>
            <a:r>
              <a:rPr lang="en-US" altLang="zh-CN" sz="2000" b="1" dirty="0">
                <a:solidFill>
                  <a:srgbClr val="C00000"/>
                </a:solidFill>
                <a:latin typeface="Times" panose="00000500000000020000" pitchFamily="2" charset="0"/>
              </a:rPr>
              <a:t> diffusion do help rising star identification:</a:t>
            </a:r>
            <a:endParaRPr lang="en-US" altLang="zh-CN" sz="2000" b="1" dirty="0">
              <a:solidFill>
                <a:srgbClr val="C00000"/>
              </a:solidFill>
              <a:latin typeface="Times" panose="00000500000000020000" pitchFamily="2" charset="0"/>
            </a:endParaRPr>
          </a:p>
          <a:p>
            <a:pPr>
              <a:buClr>
                <a:srgbClr val="C00000"/>
              </a:buClr>
            </a:pPr>
            <a:endParaRPr lang="en-US" altLang="zh-CN" sz="2000" b="1" dirty="0">
              <a:solidFill>
                <a:srgbClr val="C00000"/>
              </a:solidFill>
              <a:latin typeface="Times" panose="00000500000000020000" pitchFamily="2" charset="0"/>
            </a:endParaRPr>
          </a:p>
        </p:txBody>
      </p:sp>
      <p:pic>
        <p:nvPicPr>
          <p:cNvPr id="34" name="Picture 2"/>
          <p:cNvPicPr>
            <a:picLocks noChangeAspect="1" noChangeArrowheads="1"/>
          </p:cNvPicPr>
          <p:nvPr/>
        </p:nvPicPr>
        <p:blipFill rotWithShape="1">
          <a:blip r:embed="rId1"/>
          <a:srcRect r="49471"/>
          <a:stretch>
            <a:fillRect/>
          </a:stretch>
        </p:blipFill>
        <p:spPr bwMode="auto">
          <a:xfrm>
            <a:off x="506653" y="1640782"/>
            <a:ext cx="4158315" cy="2905125"/>
          </a:xfrm>
          <a:prstGeom prst="rect">
            <a:avLst/>
          </a:prstGeom>
          <a:noFill/>
          <a:ln w="9525">
            <a:noFill/>
            <a:miter lim="800000"/>
            <a:headEnd/>
            <a:tailEnd/>
          </a:ln>
          <a:effectLst/>
        </p:spPr>
      </p:pic>
      <p:pic>
        <p:nvPicPr>
          <p:cNvPr id="35" name="Picture 2"/>
          <p:cNvPicPr>
            <a:picLocks noChangeAspect="1" noChangeArrowheads="1"/>
          </p:cNvPicPr>
          <p:nvPr/>
        </p:nvPicPr>
        <p:blipFill rotWithShape="1">
          <a:blip r:embed="rId1"/>
          <a:srcRect l="51126" r="-6675"/>
          <a:stretch>
            <a:fillRect/>
          </a:stretch>
        </p:blipFill>
        <p:spPr bwMode="auto">
          <a:xfrm>
            <a:off x="5097745" y="1640783"/>
            <a:ext cx="4567729" cy="2905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 y="127000"/>
            <a:ext cx="9363076" cy="792162"/>
          </a:xfrm>
        </p:spPr>
        <p:txBody>
          <a:bodyPr/>
          <a:lstStyle/>
          <a:p>
            <a:r>
              <a:rPr lang="en-US" altLang="zh-CN" sz="3200" b="1" dirty="0">
                <a:solidFill>
                  <a:srgbClr val="000000"/>
                </a:solidFill>
                <a:latin typeface="Times" panose="00000500000000020000" pitchFamily="2" charset="0"/>
                <a:ea typeface="黑体"/>
                <a:cs typeface="Arial" panose="020B0604020202020204" pitchFamily="34" charset="0"/>
              </a:rPr>
              <a:t>Observation on </a:t>
            </a:r>
            <a:r>
              <a:rPr lang="en-US" altLang="zh-CN" sz="3200" b="1" dirty="0" err="1">
                <a:solidFill>
                  <a:srgbClr val="000000"/>
                </a:solidFill>
                <a:latin typeface="Times" panose="00000500000000020000" pitchFamily="2" charset="0"/>
                <a:ea typeface="黑体"/>
                <a:cs typeface="Arial" panose="020B0604020202020204" pitchFamily="34" charset="0"/>
              </a:rPr>
              <a:t>Dynamic</a:t>
            </a:r>
            <a:r>
              <a:rPr lang="en-US" altLang="zh-CN" sz="3200" b="1" dirty="0" err="1">
                <a:solidFill>
                  <a:srgbClr val="000000"/>
                </a:solidFill>
                <a:latin typeface="Times" panose="00000500000000020000" pitchFamily="2" charset="0"/>
                <a:ea typeface="黑体"/>
                <a:cs typeface="Arial" panose="020B0604020202020204" pitchFamily="34" charset="0"/>
              </a:rPr>
              <a:t> information</a:t>
            </a:r>
            <a:endParaRPr lang="zh-CN" altLang="en-US" sz="3200" b="1" dirty="0" err="1">
              <a:solidFill>
                <a:srgbClr val="000000"/>
              </a:solidFill>
              <a:latin typeface="Times" panose="00000500000000020000" pitchFamily="2" charset="0"/>
              <a:ea typeface="黑体"/>
              <a:cs typeface="Arial" panose="020B0604020202020204" pitchFamily="34" charset="0"/>
            </a:endParaRPr>
          </a:p>
        </p:txBody>
      </p:sp>
      <p:pic>
        <p:nvPicPr>
          <p:cNvPr id="3" name="图片 2"/>
          <p:cNvPicPr>
            <a:picLocks noChangeAspect="1"/>
          </p:cNvPicPr>
          <p:nvPr/>
        </p:nvPicPr>
        <p:blipFill>
          <a:blip r:embed="rId1"/>
          <a:srcRect l="-986" r="48962"/>
          <a:stretch>
            <a:fillRect/>
          </a:stretch>
        </p:blipFill>
        <p:spPr>
          <a:xfrm>
            <a:off x="920750" y="1207135"/>
            <a:ext cx="3604895" cy="2566035"/>
          </a:xfrm>
          <a:prstGeom prst="rect">
            <a:avLst/>
          </a:prstGeom>
        </p:spPr>
      </p:pic>
      <p:sp>
        <p:nvSpPr>
          <p:cNvPr id="4" name="矩形 3"/>
          <p:cNvSpPr/>
          <p:nvPr/>
        </p:nvSpPr>
        <p:spPr>
          <a:xfrm>
            <a:off x="1424479" y="4653002"/>
            <a:ext cx="8096850" cy="922020"/>
          </a:xfrm>
          <a:prstGeom prst="rect">
            <a:avLst/>
          </a:prstGeom>
        </p:spPr>
        <p:txBody>
          <a:bodyPr wrap="square">
            <a:spAutoFit/>
          </a:bodyPr>
          <a:lstStyle/>
          <a:p>
            <a:pPr lvl="0" defTabSz="914400">
              <a:buFont typeface="Arial" panose="020B0604020202020204" pitchFamily="34" charset="0"/>
              <a:buChar char="•"/>
              <a:defRPr/>
            </a:pP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 with the help of historical diffusion information, we can identify rising stars that cannot be identified with only condition of information from the last time step</a:t>
            </a:r>
            <a:endPar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488238" y="4005627"/>
            <a:ext cx="6386195" cy="706755"/>
          </a:xfrm>
          <a:prstGeom prst="rect">
            <a:avLst/>
          </a:prstGeom>
        </p:spPr>
        <p:txBody>
          <a:bodyPr wrap="none">
            <a:spAutoFit/>
          </a:bodyPr>
          <a:lstStyle/>
          <a:p>
            <a:pPr marL="342900" indent="-342900" algn="l">
              <a:buClr>
                <a:srgbClr val="C00000"/>
              </a:buClr>
              <a:buFont typeface="Zapf Dingbats" panose="05020102010704020609"/>
              <a:buChar char="❑"/>
            </a:pPr>
            <a:r>
              <a:rPr lang="en-US" altLang="zh-CN" sz="2000" b="1">
                <a:solidFill>
                  <a:srgbClr val="C00000"/>
                </a:solidFill>
                <a:latin typeface="Times" panose="00000500000000020000" pitchFamily="2" charset="0"/>
              </a:rPr>
              <a:t> The importance of utilizing the dynamic information</a:t>
            </a:r>
            <a:r>
              <a:rPr lang="en-US" altLang="zh-CN" sz="2000" b="1" dirty="0">
                <a:solidFill>
                  <a:srgbClr val="C00000"/>
                </a:solidFill>
                <a:latin typeface="Times" panose="00000500000000020000" pitchFamily="2" charset="0"/>
              </a:rPr>
              <a:t>:</a:t>
            </a:r>
            <a:endParaRPr lang="en-US" altLang="zh-CN" sz="2000" b="1" dirty="0">
              <a:solidFill>
                <a:srgbClr val="C00000"/>
              </a:solidFill>
              <a:latin typeface="Times" panose="00000500000000020000" pitchFamily="2" charset="0"/>
            </a:endParaRPr>
          </a:p>
          <a:p>
            <a:pPr>
              <a:buClr>
                <a:srgbClr val="C00000"/>
              </a:buClr>
            </a:pPr>
            <a:endParaRPr lang="en-US" altLang="zh-CN" sz="2000" b="1" dirty="0">
              <a:solidFill>
                <a:srgbClr val="C00000"/>
              </a:solidFill>
              <a:latin typeface="Times" panose="00000500000000020000" pitchFamily="2" charset="0"/>
            </a:endParaRPr>
          </a:p>
        </p:txBody>
      </p:sp>
      <p:pic>
        <p:nvPicPr>
          <p:cNvPr id="6" name="图片 5"/>
          <p:cNvPicPr>
            <a:picLocks noChangeAspect="1"/>
          </p:cNvPicPr>
          <p:nvPr/>
        </p:nvPicPr>
        <p:blipFill>
          <a:blip r:embed="rId1"/>
          <a:srcRect l="48351"/>
          <a:stretch>
            <a:fillRect/>
          </a:stretch>
        </p:blipFill>
        <p:spPr>
          <a:xfrm>
            <a:off x="4953000" y="1194435"/>
            <a:ext cx="3630930" cy="260413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1"/>
          <a:stretch>
            <a:fillRect/>
          </a:stretch>
        </p:blipFill>
        <p:spPr>
          <a:xfrm>
            <a:off x="1378585" y="548640"/>
            <a:ext cx="7110730" cy="3701415"/>
          </a:xfrm>
          <a:prstGeom prst="rect">
            <a:avLst/>
          </a:prstGeom>
        </p:spPr>
      </p:pic>
      <p:sp>
        <p:nvSpPr>
          <p:cNvPr id="6" name="文本框 5"/>
          <p:cNvSpPr txBox="1"/>
          <p:nvPr/>
        </p:nvSpPr>
        <p:spPr>
          <a:xfrm>
            <a:off x="378768" y="4437226"/>
            <a:ext cx="9111221" cy="2799715"/>
          </a:xfrm>
          <a:prstGeom prst="rect">
            <a:avLst/>
          </a:prstGeom>
          <a:noFill/>
        </p:spPr>
        <p:txBody>
          <a:bodyPr wrap="square" rtlCol="0">
            <a:spAutoFit/>
          </a:bodyPr>
          <a:lstStyle/>
          <a:p>
            <a:pPr marL="0" indent="0">
              <a:buClr>
                <a:srgbClr val="C00000"/>
              </a:buClr>
              <a:buFont typeface="Zapf Dingbats" panose="05020102010704020609"/>
              <a:buNone/>
            </a:pPr>
            <a:r>
              <a:rPr lang="en-US" altLang="zh-CN" sz="2200" dirty="0">
                <a:latin typeface="Times" panose="00000500000000020000" pitchFamily="2" charset="0"/>
                <a:ea typeface="微软雅黑" panose="020B0503020204020204" pitchFamily="34" charset="-122"/>
                <a:sym typeface="+mn-ea"/>
              </a:rPr>
              <a:t>How to quantify user interest in the dynamic diffusion process?</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A multi-task learning GNN</a:t>
            </a:r>
            <a:r>
              <a:rPr lang="zh-CN" altLang="en-US"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 </a:t>
            </a: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framework.</a:t>
            </a:r>
            <a:endPar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endParaRPr>
          </a:p>
          <a:p>
            <a:pPr marL="0" indent="0">
              <a:buClr>
                <a:srgbClr val="C00000"/>
              </a:buClr>
              <a:buFont typeface="Zapf Dingbats" panose="05020102010704020609"/>
              <a:buNone/>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sym typeface="+mn-ea"/>
              </a:rPr>
              <a:t>How capture the dynamic interplay of user interest and item characters?</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r>
              <a:rPr lang="en-US" altLang="zh-CN" sz="2200" b="1" dirty="0">
                <a:solidFill>
                  <a:srgbClr val="C00000"/>
                </a:solidFill>
                <a:latin typeface="Times Bold" panose="00000500000000020000" charset="0"/>
                <a:ea typeface="微软雅黑" panose="020B0503020204020204" pitchFamily="34" charset="-122"/>
                <a:cs typeface="Times Bold" panose="00000500000000020000" charset="0"/>
              </a:rPr>
              <a:t>A coupled mechanism.</a:t>
            </a:r>
            <a:endParaRPr lang="en-US" altLang="zh-CN" sz="2200" b="1" dirty="0">
              <a:solidFill>
                <a:srgbClr val="C00000"/>
              </a:solidFill>
              <a:latin typeface="Times Bold" panose="00000500000000020000" charset="0"/>
              <a:ea typeface="微软雅黑" panose="020B0503020204020204" pitchFamily="34" charset="-122"/>
              <a:cs typeface="Times Bold" panose="00000500000000020000" charset="0"/>
            </a:endParaRPr>
          </a:p>
          <a:p>
            <a:pPr marL="0" indent="0">
              <a:buClr>
                <a:srgbClr val="C00000"/>
              </a:buClr>
              <a:buFont typeface="Zapf Dingbats" panose="05020102010704020609"/>
              <a:buNone/>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sym typeface="+mn-ea"/>
              </a:rPr>
              <a:t>Model the evolving pattern of dynamic graph?</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rPr>
              <a:t>A hierarchical structure of modeling dynamic pattern.</a:t>
            </a:r>
            <a:endPar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endParaRPr>
          </a:p>
          <a:p>
            <a:pPr marL="342900" indent="-342900">
              <a:buClr>
                <a:srgbClr val="C00000"/>
              </a:buClr>
              <a:buFont typeface="Zapf Dingbats" panose="05020102010704020609"/>
              <a:buChar char="❑"/>
            </a:pPr>
            <a:endParaRPr lang="en-US" altLang="zh-CN" sz="22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80795" y="5048885"/>
            <a:ext cx="3076575" cy="638175"/>
          </a:xfrm>
          <a:prstGeom prst="rect">
            <a:avLst/>
          </a:prstGeom>
        </p:spPr>
      </p:pic>
      <p:pic>
        <p:nvPicPr>
          <p:cNvPr id="8" name="图片 7" descr="截屏2022-09-21 22.33.11"/>
          <p:cNvPicPr>
            <a:picLocks noChangeAspect="1"/>
          </p:cNvPicPr>
          <p:nvPr/>
        </p:nvPicPr>
        <p:blipFill>
          <a:blip r:embed="rId2"/>
          <a:stretch>
            <a:fillRect/>
          </a:stretch>
        </p:blipFill>
        <p:spPr>
          <a:xfrm>
            <a:off x="4808855" y="5013325"/>
            <a:ext cx="3514725" cy="714375"/>
          </a:xfrm>
          <a:prstGeom prst="rect">
            <a:avLst/>
          </a:prstGeom>
        </p:spPr>
      </p:pic>
      <p:pic>
        <p:nvPicPr>
          <p:cNvPr id="13" name="图片 12" descr="截屏2022-09-21 22.36.22"/>
          <p:cNvPicPr>
            <a:picLocks noChangeAspect="1"/>
          </p:cNvPicPr>
          <p:nvPr/>
        </p:nvPicPr>
        <p:blipFill>
          <a:blip r:embed="rId3"/>
          <a:stretch>
            <a:fillRect/>
          </a:stretch>
        </p:blipFill>
        <p:spPr>
          <a:xfrm>
            <a:off x="3214370" y="6021070"/>
            <a:ext cx="3438525" cy="942975"/>
          </a:xfrm>
          <a:prstGeom prst="rect">
            <a:avLst/>
          </a:prstGeom>
        </p:spPr>
      </p:pic>
      <p:sp>
        <p:nvSpPr>
          <p:cNvPr id="2" name="Title 1"/>
          <p:cNvSpPr>
            <a:spLocks noGrp="1"/>
          </p:cNvSpPr>
          <p:nvPr>
            <p:ph type="title"/>
          </p:nvPr>
        </p:nvSpPr>
        <p:spPr>
          <a:xfrm>
            <a:off x="-19138" y="-315445"/>
            <a:ext cx="9906000" cy="1246955"/>
          </a:xfrm>
        </p:spPr>
        <p:txBody>
          <a:bodyPr/>
          <a:lstStyle/>
          <a:p>
            <a:r>
              <a:rPr lang="en-US" altLang="zh-CN" sz="3200" b="1" dirty="0" err="1">
                <a:solidFill>
                  <a:srgbClr val="000000"/>
                </a:solidFill>
                <a:latin typeface="Times" panose="00000500000000020000" pitchFamily="2" charset="0"/>
                <a:ea typeface="黑体"/>
                <a:cs typeface="Arial" panose="020B0604020202020204" pitchFamily="34" charset="0"/>
              </a:rPr>
              <a:t>RiseNet</a:t>
            </a:r>
            <a:endParaRPr lang="en-US" sz="3200" dirty="0">
              <a:latin typeface="Times" panose="00000500000000020000" pitchFamily="2" charset="0"/>
              <a:cs typeface="Arial" panose="020B0604020202020204" pitchFamily="34" charset="0"/>
            </a:endParaRPr>
          </a:p>
        </p:txBody>
      </p:sp>
      <p:pic>
        <p:nvPicPr>
          <p:cNvPr id="35" name="图片 34"/>
          <p:cNvPicPr>
            <a:picLocks noChangeAspect="1"/>
          </p:cNvPicPr>
          <p:nvPr/>
        </p:nvPicPr>
        <p:blipFill>
          <a:blip r:embed="rId4"/>
          <a:stretch>
            <a:fillRect/>
          </a:stretch>
        </p:blipFill>
        <p:spPr>
          <a:xfrm>
            <a:off x="1378585" y="476885"/>
            <a:ext cx="7110730" cy="3701415"/>
          </a:xfrm>
          <a:prstGeom prst="rect">
            <a:avLst/>
          </a:prstGeom>
        </p:spPr>
      </p:pic>
      <p:sp>
        <p:nvSpPr>
          <p:cNvPr id="7" name="矩形 6"/>
          <p:cNvSpPr/>
          <p:nvPr/>
        </p:nvSpPr>
        <p:spPr>
          <a:xfrm>
            <a:off x="6703813" y="2565157"/>
            <a:ext cx="1656184" cy="1200785"/>
          </a:xfrm>
          <a:prstGeom prst="rect">
            <a:avLst/>
          </a:prstGeom>
          <a:ln w="41275" cmpd="sng">
            <a:solidFill>
              <a:srgbClr val="FF0000"/>
            </a:solidFill>
            <a:prstDash val="sysDash"/>
          </a:ln>
        </p:spPr>
        <p:txBody>
          <a:bodyPr vert="horz" lIns="90000" tIns="46800" rIns="90000" bIns="46800" rtlCol="0" anchor="ctr" anchorCtr="0">
            <a:noAutofit/>
          </a:bodyPr>
          <a:lstStyle/>
          <a:p>
            <a:endParaRPr lang="en-US" altLang="zh-CN" sz="900" b="0">
              <a:latin typeface="Times Regular" panose="00000500000000020000" charset="0"/>
              <a:cs typeface="Times Regular" panose="00000500000000020000" charset="0"/>
              <a:sym typeface="+mn-ea"/>
            </a:endParaRPr>
          </a:p>
        </p:txBody>
      </p:sp>
      <p:sp>
        <p:nvSpPr>
          <p:cNvPr id="10" name="文本框 9"/>
          <p:cNvSpPr txBox="1"/>
          <p:nvPr/>
        </p:nvSpPr>
        <p:spPr>
          <a:xfrm>
            <a:off x="992560" y="4148965"/>
            <a:ext cx="9111221" cy="1445260"/>
          </a:xfrm>
          <a:prstGeom prst="rect">
            <a:avLst/>
          </a:prstGeom>
          <a:noFill/>
        </p:spPr>
        <p:txBody>
          <a:bodyPr wrap="square" rtlCol="0">
            <a:spAutoFit/>
          </a:bodyPr>
          <a:lstStyle/>
          <a:p>
            <a:pPr marL="342900" indent="-342900">
              <a:buClr>
                <a:srgbClr val="C00000"/>
              </a:buClr>
              <a:buFont typeface="Zapf Dingbats" panose="05020102010704020609"/>
              <a:buChar char="❑"/>
            </a:pP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A multi-task learning GNN</a:t>
            </a:r>
            <a:r>
              <a:rPr lang="zh-CN" altLang="en-US"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 </a:t>
            </a:r>
            <a:r>
              <a:rPr lang="en-US" altLang="zh-CN" sz="2200" b="1" dirty="0">
                <a:solidFill>
                  <a:srgbClr val="C00000"/>
                </a:solidFill>
                <a:latin typeface="Times New Roman Bold" panose="02020603050405020304" charset="0"/>
                <a:ea typeface="微软雅黑" panose="020B0503020204020204" pitchFamily="34" charset="-122"/>
                <a:cs typeface="Times New Roman Bold" panose="02020603050405020304" charset="0"/>
                <a:sym typeface="+mn-ea"/>
              </a:rPr>
              <a:t>framework.</a:t>
            </a: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a:p>
            <a:pPr marL="342900" indent="-342900">
              <a:buClr>
                <a:srgbClr val="C00000"/>
              </a:buClr>
              <a:buFont typeface="Zapf Dingbats" panose="05020102010704020609"/>
              <a:buChar char="❑"/>
            </a:pPr>
            <a:endParaRPr lang="en-US" altLang="zh-CN" sz="2200" dirty="0">
              <a:latin typeface="Times" panose="00000500000000020000" pitchFamily="2" charset="0"/>
              <a:ea typeface="微软雅黑" panose="020B0503020204020204" pitchFamily="34" charset="-122"/>
            </a:endParaRPr>
          </a:p>
        </p:txBody>
      </p:sp>
      <p:sp>
        <p:nvSpPr>
          <p:cNvPr id="23" name="矩形 22"/>
          <p:cNvSpPr/>
          <p:nvPr/>
        </p:nvSpPr>
        <p:spPr>
          <a:xfrm>
            <a:off x="1568450" y="4509135"/>
            <a:ext cx="7725410" cy="706755"/>
          </a:xfrm>
          <a:prstGeom prst="rect">
            <a:avLst/>
          </a:prstGeom>
        </p:spPr>
        <p:txBody>
          <a:bodyPr wrap="square">
            <a:spAutoFit/>
          </a:bodyPr>
          <a:p>
            <a:pPr marL="342900" indent="-34290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DiffGate:</a:t>
            </a:r>
            <a:r>
              <a:rPr lang="en-US" altLang="zh-CN" sz="2000" dirty="0">
                <a:latin typeface="Times New Roman" panose="02020603050405020304" pitchFamily="18" charset="0"/>
                <a:cs typeface="Times New Roman" panose="02020603050405020304" pitchFamily="18" charset="0"/>
              </a:rPr>
              <a:t> model heterogeneous influence(edge) weight with consideration of user relationship and item temporal information</a:t>
            </a:r>
            <a:endParaRPr lang="zh-CN" altLang="en-US" sz="2000" dirty="0"/>
          </a:p>
        </p:txBody>
      </p:sp>
      <p:pic>
        <p:nvPicPr>
          <p:cNvPr id="14" name="图片 13"/>
          <p:cNvPicPr>
            <a:picLocks noChangeAspect="1"/>
          </p:cNvPicPr>
          <p:nvPr/>
        </p:nvPicPr>
        <p:blipFill>
          <a:blip r:embed="rId5"/>
          <a:srcRect b="23966"/>
          <a:stretch>
            <a:fillRect/>
          </a:stretch>
        </p:blipFill>
        <p:spPr>
          <a:xfrm>
            <a:off x="2586355" y="5546725"/>
            <a:ext cx="4695825" cy="572135"/>
          </a:xfrm>
          <a:prstGeom prst="rect">
            <a:avLst/>
          </a:prstGeom>
        </p:spPr>
      </p:pic>
      <p:sp>
        <p:nvSpPr>
          <p:cNvPr id="15" name="文本框 14"/>
          <p:cNvSpPr txBox="1"/>
          <p:nvPr/>
        </p:nvSpPr>
        <p:spPr>
          <a:xfrm>
            <a:off x="7282180" y="5594350"/>
            <a:ext cx="2447290" cy="645160"/>
          </a:xfrm>
          <a:prstGeom prst="rect">
            <a:avLst/>
          </a:prstGeom>
          <a:noFill/>
          <a:ln w="28575">
            <a:solidFill>
              <a:srgbClr val="C00000"/>
            </a:solidFill>
            <a:prstDash val="dash"/>
          </a:ln>
        </p:spPr>
        <p:txBody>
          <a:bodyPr wrap="square" rtlCol="0">
            <a:spAutoFit/>
          </a:bodyPr>
          <a:p>
            <a:r>
              <a:rPr lang="en-US" altLang="zh-CN">
                <a:solidFill>
                  <a:schemeClr val="tx1"/>
                </a:solidFill>
                <a:latin typeface="Times New Roman Regular" panose="02020603050405020304" charset="0"/>
                <a:cs typeface="Times New Roman Regular" panose="02020603050405020304" charset="0"/>
              </a:rPr>
              <a:t>Get rid of global importance problem</a:t>
            </a:r>
            <a:endParaRPr lang="en-US" altLang="zh-CN">
              <a:solidFill>
                <a:schemeClr val="tx1"/>
              </a:solidFill>
              <a:latin typeface="Times New Roman Regular" panose="02020603050405020304" charset="0"/>
              <a:cs typeface="Times New Roman Regular" panose="02020603050405020304" charset="0"/>
            </a:endParaRPr>
          </a:p>
        </p:txBody>
      </p:sp>
    </p:spTree>
  </p:cSld>
  <p:clrMapOvr>
    <a:masterClrMapping/>
  </p:clrMapOvr>
  <p:transition/>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4176</Words>
  <Application>WPS 文字</Application>
  <PresentationFormat>A4 纸张(210x297 毫米)</PresentationFormat>
  <Paragraphs>192</Paragraphs>
  <Slides>20</Slides>
  <Notes>45</Notes>
  <HiddenSlides>0</HiddenSlides>
  <MMClips>0</MMClips>
  <ScaleCrop>false</ScaleCrop>
  <HeadingPairs>
    <vt:vector size="6" baseType="variant">
      <vt:variant>
        <vt:lpstr>已用的字体</vt:lpstr>
      </vt:variant>
      <vt:variant>
        <vt:i4>52</vt:i4>
      </vt:variant>
      <vt:variant>
        <vt:lpstr>主题</vt:lpstr>
      </vt:variant>
      <vt:variant>
        <vt:i4>1</vt:i4>
      </vt:variant>
      <vt:variant>
        <vt:lpstr>幻灯片标题</vt:lpstr>
      </vt:variant>
      <vt:variant>
        <vt:i4>20</vt:i4>
      </vt:variant>
    </vt:vector>
  </HeadingPairs>
  <TitlesOfParts>
    <vt:vector size="73" baseType="lpstr">
      <vt:lpstr>Arial</vt:lpstr>
      <vt:lpstr>宋体</vt:lpstr>
      <vt:lpstr>Wingdings</vt:lpstr>
      <vt:lpstr>汉仪书宋二KW</vt:lpstr>
      <vt:lpstr>Times New Roman</vt:lpstr>
      <vt:lpstr>MS PGothic</vt:lpstr>
      <vt:lpstr>Times</vt:lpstr>
      <vt:lpstr>STFangsong</vt:lpstr>
      <vt:lpstr>黑体</vt:lpstr>
      <vt:lpstr>汉仪中黑KW</vt:lpstr>
      <vt:lpstr>Arial</vt:lpstr>
      <vt:lpstr>Zapf Dingbats</vt:lpstr>
      <vt:lpstr>微软雅黑</vt:lpstr>
      <vt:lpstr>Cambria Math</vt:lpstr>
      <vt:lpstr>Kingsoft Math</vt:lpstr>
      <vt:lpstr>DejaVu Math TeX Gyre</vt:lpstr>
      <vt:lpstr>宋体</vt:lpstr>
      <vt:lpstr>Calibri</vt:lpstr>
      <vt:lpstr>DengXian</vt:lpstr>
      <vt:lpstr>汉仪旗黑</vt:lpstr>
      <vt:lpstr>宋体</vt:lpstr>
      <vt:lpstr>Futura Medium</vt:lpstr>
      <vt:lpstr>宋体</vt:lpstr>
      <vt:lpstr>Arial Unicode MS</vt:lpstr>
      <vt:lpstr>BatangChe</vt:lpstr>
      <vt:lpstr>Apple SD Gothic Neo</vt:lpstr>
      <vt:lpstr>STIXGeneral</vt:lpstr>
      <vt:lpstr>Helvetica Neue</vt:lpstr>
      <vt:lpstr>苹方-简</vt:lpstr>
      <vt:lpstr>汉仪中等线KW</vt:lpstr>
      <vt:lpstr>Arial Bold</vt:lpstr>
      <vt:lpstr>等线</vt:lpstr>
      <vt:lpstr>Wingdings</vt:lpstr>
      <vt:lpstr>Times New Roman Bold</vt:lpstr>
      <vt:lpstr>Times Bold</vt:lpstr>
      <vt:lpstr>Times Regular</vt:lpstr>
      <vt:lpstr>Times Bold Italic</vt:lpstr>
      <vt:lpstr>Futura Medium</vt:lpstr>
      <vt:lpstr>Zapf Dingbats</vt:lpstr>
      <vt:lpstr>微软雅黑</vt:lpstr>
      <vt:lpstr>等线</vt:lpstr>
      <vt:lpstr>黑体</vt:lpstr>
      <vt:lpstr>凌慧体-繁</vt:lpstr>
      <vt:lpstr>魏碑-简</vt:lpstr>
      <vt:lpstr>Chalkboard SE Regular</vt:lpstr>
      <vt:lpstr>Gurmukhi MN Regular</vt:lpstr>
      <vt:lpstr>Kohinoor Bangla Regular</vt:lpstr>
      <vt:lpstr>Mishafi</vt:lpstr>
      <vt:lpstr>Noto Sans Caucasian Albanian</vt:lpstr>
      <vt:lpstr>STIXVariants Regular</vt:lpstr>
      <vt:lpstr>Telugu Sangam MN Regular</vt:lpstr>
      <vt:lpstr>Times New Roman Regular</vt:lpstr>
      <vt:lpstr>jie</vt:lpstr>
      <vt:lpstr>Who’s next: Rising star prediction via diffusion of user interests in social networks </vt:lpstr>
      <vt:lpstr>Background</vt:lpstr>
      <vt:lpstr>PowerPoint 演示文稿</vt:lpstr>
      <vt:lpstr>Data</vt:lpstr>
      <vt:lpstr>Observation on Taocode &amp; Sale</vt:lpstr>
      <vt:lpstr>Observation on Taocode &amp; Rising Star</vt:lpstr>
      <vt:lpstr>Observation on Taocode &amp; R. S.</vt:lpstr>
      <vt:lpstr>RiseNet</vt:lpstr>
      <vt:lpstr>RiseNet</vt:lpstr>
      <vt:lpstr>RiseNet</vt:lpstr>
      <vt:lpstr>RiseNet</vt:lpstr>
      <vt:lpstr>RiseNet</vt:lpstr>
      <vt:lpstr>RiseNet</vt:lpstr>
      <vt:lpstr>RiseNet</vt:lpstr>
      <vt:lpstr>RiseNet</vt:lpstr>
      <vt:lpstr>Experiments</vt:lpstr>
      <vt:lpstr>Experiments</vt:lpstr>
      <vt:lpstr>Experiments</vt:lpstr>
      <vt:lpstr>Experiments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十九</cp:lastModifiedBy>
  <cp:revision>7641</cp:revision>
  <cp:lastPrinted>2022-09-21T14:49:33Z</cp:lastPrinted>
  <dcterms:created xsi:type="dcterms:W3CDTF">2022-09-21T14:49:33Z</dcterms:created>
  <dcterms:modified xsi:type="dcterms:W3CDTF">2022-09-21T14:49:33Z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2052-3.9.4.6407</vt:lpwstr>
  </property>
</Properties>
</file>